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25196800" cy="32397700"/>
  <p:notesSz cx="6858000" cy="9144000"/>
  <p:embeddedFontLst>
    <p:embeddedFont>
      <p:font typeface="Clear Sans" panose="020B0604020202020204" charset="0"/>
      <p:regular r:id="rId3"/>
    </p:embeddedFont>
    <p:embeddedFont>
      <p:font typeface="Clear Sans Bold" panose="020B0604020202020204" charset="0"/>
      <p:regular r:id="rId4"/>
    </p:embeddedFont>
    <p:embeddedFont>
      <p:font typeface="Clear Sans Light" panose="020B0604020202020204" charset="0"/>
      <p:regular r:id="rId5"/>
    </p:embeddedFont>
    <p:embeddedFont>
      <p:font typeface="Garet Bold" panose="020B0604020202020204" charset="0"/>
      <p:regular r:id="rId6"/>
    </p:embeddedFont>
    <p:embeddedFont>
      <p:font typeface="Montserrat Bold" panose="020B0604020202020204" charset="0"/>
      <p:regular r:id="rId7"/>
    </p:embeddedFont>
    <p:embeddedFont>
      <p:font typeface="Open Sans 2" panose="020B0604020202020204" charset="0"/>
      <p:regular r:id="rId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40" d="100"/>
          <a:sy n="40" d="100"/>
        </p:scale>
        <p:origin x="40" y="-62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theme" Target="theme/theme1.xml"/><Relationship Id="rId5" Type="http://schemas.openxmlformats.org/officeDocument/2006/relationships/font" Target="fonts/font3.fntdata"/><Relationship Id="rId10" Type="http://schemas.openxmlformats.org/officeDocument/2006/relationships/viewProps" Target="viewProps.xml"/><Relationship Id="rId4" Type="http://schemas.openxmlformats.org/officeDocument/2006/relationships/font" Target="fonts/font2.fntdata"/><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sv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985805">
            <a:off x="20055437" y="-674449"/>
            <a:ext cx="8770136" cy="8850596"/>
          </a:xfrm>
          <a:custGeom>
            <a:avLst/>
            <a:gdLst/>
            <a:ahLst/>
            <a:cxnLst/>
            <a:rect l="l" t="t" r="r" b="b"/>
            <a:pathLst>
              <a:path w="8770136" h="8850596">
                <a:moveTo>
                  <a:pt x="0" y="0"/>
                </a:moveTo>
                <a:lnTo>
                  <a:pt x="8770136" y="0"/>
                </a:lnTo>
                <a:lnTo>
                  <a:pt x="8770136" y="8850596"/>
                </a:lnTo>
                <a:lnTo>
                  <a:pt x="0" y="8850596"/>
                </a:lnTo>
                <a:lnTo>
                  <a:pt x="0" y="0"/>
                </a:lnTo>
                <a:close/>
              </a:path>
            </a:pathLst>
          </a:custGeom>
          <a:blipFill>
            <a:blip>
              <a:alphaModFix amt="38000"/>
              <a:extLst>
                <a:ext uri="{96DAC541-7B7A-43D3-8B79-37D633B846F1}">
                  <asvg:svgBlip xmlns:asvg="http://schemas.microsoft.com/office/drawing/2016/SVG/main" r:embed="rId2"/>
                </a:ext>
              </a:extLst>
            </a:blip>
            <a:stretch>
              <a:fillRect/>
            </a:stretch>
          </a:blipFill>
        </p:spPr>
        <p:txBody>
          <a:bodyPr/>
          <a:lstStyle/>
          <a:p>
            <a:endParaRPr lang="es-MX"/>
          </a:p>
        </p:txBody>
      </p:sp>
      <p:grpSp>
        <p:nvGrpSpPr>
          <p:cNvPr id="3" name="Group 3"/>
          <p:cNvGrpSpPr/>
          <p:nvPr/>
        </p:nvGrpSpPr>
        <p:grpSpPr>
          <a:xfrm>
            <a:off x="1334259" y="3576562"/>
            <a:ext cx="17628722" cy="972874"/>
            <a:chOff x="0" y="0"/>
            <a:chExt cx="6317736" cy="348656"/>
          </a:xfrm>
        </p:grpSpPr>
        <p:sp>
          <p:nvSpPr>
            <p:cNvPr id="4" name="Freeform 4"/>
            <p:cNvSpPr/>
            <p:nvPr/>
          </p:nvSpPr>
          <p:spPr>
            <a:xfrm>
              <a:off x="0" y="0"/>
              <a:ext cx="6317736" cy="348656"/>
            </a:xfrm>
            <a:custGeom>
              <a:avLst/>
              <a:gdLst/>
              <a:ahLst/>
              <a:cxnLst/>
              <a:rect l="l" t="t" r="r" b="b"/>
              <a:pathLst>
                <a:path w="6317736" h="348656">
                  <a:moveTo>
                    <a:pt x="0" y="0"/>
                  </a:moveTo>
                  <a:lnTo>
                    <a:pt x="6317736" y="0"/>
                  </a:lnTo>
                  <a:lnTo>
                    <a:pt x="6317736" y="348656"/>
                  </a:lnTo>
                  <a:lnTo>
                    <a:pt x="0" y="348656"/>
                  </a:lnTo>
                  <a:close/>
                </a:path>
              </a:pathLst>
            </a:custGeom>
            <a:solidFill>
              <a:srgbClr val="091C66"/>
            </a:solidFill>
          </p:spPr>
          <p:txBody>
            <a:bodyPr/>
            <a:lstStyle/>
            <a:p>
              <a:endParaRPr lang="es-MX"/>
            </a:p>
          </p:txBody>
        </p:sp>
        <p:sp>
          <p:nvSpPr>
            <p:cNvPr id="5" name="TextBox 5"/>
            <p:cNvSpPr txBox="1"/>
            <p:nvPr/>
          </p:nvSpPr>
          <p:spPr>
            <a:xfrm>
              <a:off x="0" y="-28575"/>
              <a:ext cx="6317736" cy="377231"/>
            </a:xfrm>
            <a:prstGeom prst="rect">
              <a:avLst/>
            </a:prstGeom>
          </p:spPr>
          <p:txBody>
            <a:bodyPr lIns="50800" tIns="50800" rIns="50800" bIns="50800" rtlCol="0" anchor="ctr"/>
            <a:lstStyle/>
            <a:p>
              <a:pPr algn="ctr">
                <a:lnSpc>
                  <a:spcPts val="1960"/>
                </a:lnSpc>
              </a:pPr>
              <a:endParaRPr/>
            </a:p>
          </p:txBody>
        </p:sp>
      </p:grpSp>
      <p:sp>
        <p:nvSpPr>
          <p:cNvPr id="6" name="Freeform 6"/>
          <p:cNvSpPr/>
          <p:nvPr/>
        </p:nvSpPr>
        <p:spPr>
          <a:xfrm rot="-2985805">
            <a:off x="-2809797" y="24349817"/>
            <a:ext cx="8770136" cy="8850596"/>
          </a:xfrm>
          <a:custGeom>
            <a:avLst/>
            <a:gdLst/>
            <a:ahLst/>
            <a:cxnLst/>
            <a:rect l="l" t="t" r="r" b="b"/>
            <a:pathLst>
              <a:path w="8770136" h="8850596">
                <a:moveTo>
                  <a:pt x="0" y="0"/>
                </a:moveTo>
                <a:lnTo>
                  <a:pt x="8770136" y="0"/>
                </a:lnTo>
                <a:lnTo>
                  <a:pt x="8770136" y="8850596"/>
                </a:lnTo>
                <a:lnTo>
                  <a:pt x="0" y="8850596"/>
                </a:lnTo>
                <a:lnTo>
                  <a:pt x="0" y="0"/>
                </a:lnTo>
                <a:close/>
              </a:path>
            </a:pathLst>
          </a:custGeom>
          <a:blipFill>
            <a:blip>
              <a:alphaModFix amt="38000"/>
              <a:extLst>
                <a:ext uri="{96DAC541-7B7A-43D3-8B79-37D633B846F1}">
                  <asvg:svgBlip xmlns:asvg="http://schemas.microsoft.com/office/drawing/2016/SVG/main" r:embed="rId2"/>
                </a:ext>
              </a:extLst>
            </a:blip>
            <a:stretch>
              <a:fillRect/>
            </a:stretch>
          </a:blipFill>
        </p:spPr>
        <p:txBody>
          <a:bodyPr/>
          <a:lstStyle/>
          <a:p>
            <a:endParaRPr lang="es-MX"/>
          </a:p>
        </p:txBody>
      </p:sp>
      <p:grpSp>
        <p:nvGrpSpPr>
          <p:cNvPr id="7" name="Group 7"/>
          <p:cNvGrpSpPr/>
          <p:nvPr/>
        </p:nvGrpSpPr>
        <p:grpSpPr>
          <a:xfrm>
            <a:off x="1334259" y="8421454"/>
            <a:ext cx="11276648" cy="17906747"/>
            <a:chOff x="0" y="0"/>
            <a:chExt cx="2111577" cy="3353078"/>
          </a:xfrm>
        </p:grpSpPr>
        <p:sp>
          <p:nvSpPr>
            <p:cNvPr id="8" name="Freeform 8"/>
            <p:cNvSpPr/>
            <p:nvPr/>
          </p:nvSpPr>
          <p:spPr>
            <a:xfrm>
              <a:off x="0" y="0"/>
              <a:ext cx="2111577" cy="3353078"/>
            </a:xfrm>
            <a:custGeom>
              <a:avLst/>
              <a:gdLst/>
              <a:ahLst/>
              <a:cxnLst/>
              <a:rect l="l" t="t" r="r" b="b"/>
              <a:pathLst>
                <a:path w="2111577" h="3353078">
                  <a:moveTo>
                    <a:pt x="0" y="0"/>
                  </a:moveTo>
                  <a:lnTo>
                    <a:pt x="2111577" y="0"/>
                  </a:lnTo>
                  <a:lnTo>
                    <a:pt x="2111577" y="3353078"/>
                  </a:lnTo>
                  <a:lnTo>
                    <a:pt x="0" y="3353078"/>
                  </a:lnTo>
                  <a:close/>
                </a:path>
              </a:pathLst>
            </a:custGeom>
            <a:solidFill>
              <a:srgbClr val="283A5A"/>
            </a:solidFill>
          </p:spPr>
          <p:txBody>
            <a:bodyPr/>
            <a:lstStyle/>
            <a:p>
              <a:endParaRPr lang="es-MX"/>
            </a:p>
          </p:txBody>
        </p:sp>
        <p:sp>
          <p:nvSpPr>
            <p:cNvPr id="9" name="TextBox 9"/>
            <p:cNvSpPr txBox="1"/>
            <p:nvPr/>
          </p:nvSpPr>
          <p:spPr>
            <a:xfrm>
              <a:off x="0" y="-76200"/>
              <a:ext cx="2111577" cy="3429278"/>
            </a:xfrm>
            <a:prstGeom prst="rect">
              <a:avLst/>
            </a:prstGeom>
          </p:spPr>
          <p:txBody>
            <a:bodyPr lIns="71451" tIns="71451" rIns="71451" bIns="71451" rtlCol="0" anchor="ctr"/>
            <a:lstStyle/>
            <a:p>
              <a:pPr algn="ctr">
                <a:lnSpc>
                  <a:spcPts val="3741"/>
                </a:lnSpc>
              </a:pPr>
              <a:endParaRPr/>
            </a:p>
          </p:txBody>
        </p:sp>
      </p:grpSp>
      <p:sp>
        <p:nvSpPr>
          <p:cNvPr id="10" name="Freeform 10"/>
          <p:cNvSpPr/>
          <p:nvPr/>
        </p:nvSpPr>
        <p:spPr>
          <a:xfrm>
            <a:off x="13720881" y="5406681"/>
            <a:ext cx="10204549" cy="7988089"/>
          </a:xfrm>
          <a:custGeom>
            <a:avLst/>
            <a:gdLst/>
            <a:ahLst/>
            <a:cxnLst/>
            <a:rect l="l" t="t" r="r" b="b"/>
            <a:pathLst>
              <a:path w="10204549" h="7988089">
                <a:moveTo>
                  <a:pt x="0" y="0"/>
                </a:moveTo>
                <a:lnTo>
                  <a:pt x="10204549" y="0"/>
                </a:lnTo>
                <a:lnTo>
                  <a:pt x="10204549" y="7988089"/>
                </a:lnTo>
                <a:lnTo>
                  <a:pt x="0" y="7988089"/>
                </a:lnTo>
                <a:lnTo>
                  <a:pt x="0" y="0"/>
                </a:lnTo>
                <a:close/>
              </a:path>
            </a:pathLst>
          </a:custGeom>
          <a:blipFill>
            <a:blip r:embed="rId3"/>
            <a:stretch>
              <a:fillRect l="-8746" r="-8746"/>
            </a:stretch>
          </a:blipFill>
        </p:spPr>
        <p:txBody>
          <a:bodyPr/>
          <a:lstStyle/>
          <a:p>
            <a:endParaRPr lang="es-MX"/>
          </a:p>
        </p:txBody>
      </p:sp>
      <p:grpSp>
        <p:nvGrpSpPr>
          <p:cNvPr id="11" name="Group 11"/>
          <p:cNvGrpSpPr/>
          <p:nvPr/>
        </p:nvGrpSpPr>
        <p:grpSpPr>
          <a:xfrm>
            <a:off x="1334259" y="5317394"/>
            <a:ext cx="2366424" cy="2366424"/>
            <a:chOff x="0" y="0"/>
            <a:chExt cx="812800" cy="812800"/>
          </a:xfrm>
        </p:grpSpPr>
        <p:sp>
          <p:nvSpPr>
            <p:cNvPr id="12" name="Freeform 12"/>
            <p:cNvSpPr/>
            <p:nvPr/>
          </p:nvSpPr>
          <p:spPr>
            <a:xfrm>
              <a:off x="0" y="0"/>
              <a:ext cx="812800" cy="812800"/>
            </a:xfrm>
            <a:custGeom>
              <a:avLst/>
              <a:gdLst/>
              <a:ahLst/>
              <a:cxnLst/>
              <a:rect l="l" t="t" r="r" b="b"/>
              <a:pathLst>
                <a:path w="812800" h="812800">
                  <a:moveTo>
                    <a:pt x="127000" y="0"/>
                  </a:moveTo>
                  <a:lnTo>
                    <a:pt x="685800" y="0"/>
                  </a:lnTo>
                  <a:cubicBezTo>
                    <a:pt x="755940" y="0"/>
                    <a:pt x="812800" y="56860"/>
                    <a:pt x="812800" y="127000"/>
                  </a:cubicBezTo>
                  <a:lnTo>
                    <a:pt x="812800" y="685800"/>
                  </a:lnTo>
                  <a:cubicBezTo>
                    <a:pt x="812800" y="755940"/>
                    <a:pt x="755940" y="812800"/>
                    <a:pt x="685800" y="812800"/>
                  </a:cubicBezTo>
                  <a:lnTo>
                    <a:pt x="127000" y="812800"/>
                  </a:lnTo>
                  <a:cubicBezTo>
                    <a:pt x="56860" y="812800"/>
                    <a:pt x="0" y="755940"/>
                    <a:pt x="0" y="685800"/>
                  </a:cubicBezTo>
                  <a:lnTo>
                    <a:pt x="0" y="127000"/>
                  </a:lnTo>
                  <a:cubicBezTo>
                    <a:pt x="0" y="56860"/>
                    <a:pt x="56860" y="0"/>
                    <a:pt x="127000" y="0"/>
                  </a:cubicBezTo>
                  <a:close/>
                </a:path>
              </a:pathLst>
            </a:custGeom>
            <a:solidFill>
              <a:srgbClr val="A6A6A6"/>
            </a:solidFill>
          </p:spPr>
          <p:txBody>
            <a:bodyPr/>
            <a:lstStyle/>
            <a:p>
              <a:endParaRPr lang="es-MX"/>
            </a:p>
          </p:txBody>
        </p:sp>
        <p:sp>
          <p:nvSpPr>
            <p:cNvPr id="13" name="TextBox 13"/>
            <p:cNvSpPr txBox="1"/>
            <p:nvPr/>
          </p:nvSpPr>
          <p:spPr>
            <a:xfrm>
              <a:off x="0" y="-57150"/>
              <a:ext cx="812800" cy="869950"/>
            </a:xfrm>
            <a:prstGeom prst="rect">
              <a:avLst/>
            </a:prstGeom>
          </p:spPr>
          <p:txBody>
            <a:bodyPr lIns="50800" tIns="50800" rIns="50800" bIns="50800" rtlCol="0" anchor="ctr"/>
            <a:lstStyle/>
            <a:p>
              <a:pPr algn="ctr">
                <a:lnSpc>
                  <a:spcPts val="4200"/>
                </a:lnSpc>
              </a:pPr>
              <a:r>
                <a:rPr lang="en-US" sz="3000">
                  <a:solidFill>
                    <a:srgbClr val="000000"/>
                  </a:solidFill>
                  <a:latin typeface="Open Sans 2"/>
                  <a:ea typeface="Open Sans 2"/>
                  <a:cs typeface="Open Sans 2"/>
                  <a:sym typeface="Open Sans 2"/>
                </a:rPr>
                <a:t>Logo</a:t>
              </a:r>
            </a:p>
            <a:p>
              <a:pPr algn="ctr">
                <a:lnSpc>
                  <a:spcPts val="4200"/>
                </a:lnSpc>
                <a:spcBef>
                  <a:spcPct val="0"/>
                </a:spcBef>
              </a:pPr>
              <a:r>
                <a:rPr lang="en-US" sz="3000" dirty="0">
                  <a:solidFill>
                    <a:srgbClr val="000000"/>
                  </a:solidFill>
                  <a:latin typeface="Open Sans 2"/>
                  <a:ea typeface="Open Sans 2"/>
                  <a:cs typeface="Open Sans 2"/>
                  <a:sym typeface="Open Sans 2"/>
                </a:rPr>
                <a:t> </a:t>
              </a:r>
              <a:r>
                <a:rPr lang="en-US" sz="3000" dirty="0" err="1">
                  <a:solidFill>
                    <a:srgbClr val="000000"/>
                  </a:solidFill>
                  <a:latin typeface="Open Sans 2"/>
                  <a:ea typeface="Open Sans 2"/>
                  <a:cs typeface="Open Sans 2"/>
                  <a:sym typeface="Open Sans 2"/>
                </a:rPr>
                <a:t>Institución</a:t>
              </a:r>
              <a:endParaRPr lang="en-US" sz="3000" dirty="0">
                <a:solidFill>
                  <a:srgbClr val="000000"/>
                </a:solidFill>
                <a:latin typeface="Open Sans 2"/>
                <a:ea typeface="Open Sans 2"/>
                <a:cs typeface="Open Sans 2"/>
                <a:sym typeface="Open Sans 2"/>
              </a:endParaRPr>
            </a:p>
          </p:txBody>
        </p:sp>
      </p:grpSp>
      <p:sp>
        <p:nvSpPr>
          <p:cNvPr id="14" name="TextBox 14"/>
          <p:cNvSpPr txBox="1"/>
          <p:nvPr/>
        </p:nvSpPr>
        <p:spPr>
          <a:xfrm>
            <a:off x="2164695" y="9811343"/>
            <a:ext cx="9614775" cy="3872600"/>
          </a:xfrm>
          <a:prstGeom prst="rect">
            <a:avLst/>
          </a:prstGeom>
        </p:spPr>
        <p:txBody>
          <a:bodyPr lIns="0" tIns="0" rIns="0" bIns="0" rtlCol="0" anchor="t">
            <a:spAutoFit/>
          </a:bodyPr>
          <a:lstStyle/>
          <a:p>
            <a:pPr algn="just">
              <a:lnSpc>
                <a:spcPts val="3899"/>
              </a:lnSpc>
            </a:pPr>
            <a:r>
              <a:rPr lang="en-US" sz="2785">
                <a:solidFill>
                  <a:srgbClr val="FFFFFF"/>
                </a:solidFill>
                <a:latin typeface="Clear Sans"/>
                <a:ea typeface="Clear Sans"/>
                <a:cs typeface="Clear Sans"/>
                <a:sym typeface="Clear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5" name="TextBox 15"/>
          <p:cNvSpPr txBox="1"/>
          <p:nvPr/>
        </p:nvSpPr>
        <p:spPr>
          <a:xfrm>
            <a:off x="4550528" y="5349531"/>
            <a:ext cx="6742506" cy="2114550"/>
          </a:xfrm>
          <a:prstGeom prst="rect">
            <a:avLst/>
          </a:prstGeom>
        </p:spPr>
        <p:txBody>
          <a:bodyPr lIns="0" tIns="0" rIns="0" bIns="0" rtlCol="0" anchor="t">
            <a:spAutoFit/>
          </a:bodyPr>
          <a:lstStyle/>
          <a:p>
            <a:pPr algn="l">
              <a:lnSpc>
                <a:spcPts val="4200"/>
              </a:lnSpc>
            </a:pPr>
            <a:r>
              <a:rPr lang="en-US" sz="3000" dirty="0">
                <a:solidFill>
                  <a:srgbClr val="000000"/>
                </a:solidFill>
                <a:latin typeface="Clear Sans"/>
                <a:ea typeface="Clear Sans"/>
                <a:cs typeface="Clear Sans"/>
                <a:sym typeface="Clear Sans"/>
              </a:rPr>
              <a:t>Autor 1</a:t>
            </a:r>
          </a:p>
          <a:p>
            <a:pPr algn="l">
              <a:lnSpc>
                <a:spcPts val="4200"/>
              </a:lnSpc>
            </a:pPr>
            <a:r>
              <a:rPr lang="en-US" sz="3000" dirty="0">
                <a:solidFill>
                  <a:srgbClr val="000000"/>
                </a:solidFill>
                <a:latin typeface="Clear Sans"/>
                <a:ea typeface="Clear Sans"/>
                <a:cs typeface="Clear Sans"/>
                <a:sym typeface="Clear Sans"/>
              </a:rPr>
              <a:t>Autor 2</a:t>
            </a:r>
          </a:p>
          <a:p>
            <a:pPr algn="l">
              <a:lnSpc>
                <a:spcPts val="4200"/>
              </a:lnSpc>
            </a:pPr>
            <a:r>
              <a:rPr lang="en-US" sz="3000" dirty="0">
                <a:solidFill>
                  <a:srgbClr val="000000"/>
                </a:solidFill>
                <a:latin typeface="Clear Sans"/>
                <a:ea typeface="Clear Sans"/>
                <a:cs typeface="Clear Sans"/>
                <a:sym typeface="Clear Sans"/>
              </a:rPr>
              <a:t>Tutor</a:t>
            </a:r>
          </a:p>
          <a:p>
            <a:pPr algn="l">
              <a:lnSpc>
                <a:spcPts val="4200"/>
              </a:lnSpc>
            </a:pPr>
            <a:r>
              <a:rPr lang="en-US" sz="3000" dirty="0" err="1">
                <a:solidFill>
                  <a:srgbClr val="000000"/>
                </a:solidFill>
                <a:latin typeface="Clear Sans"/>
                <a:ea typeface="Clear Sans"/>
                <a:cs typeface="Clear Sans"/>
                <a:sym typeface="Clear Sans"/>
              </a:rPr>
              <a:t>Institución</a:t>
            </a:r>
            <a:r>
              <a:rPr lang="en-US" sz="3000" dirty="0">
                <a:solidFill>
                  <a:srgbClr val="000000"/>
                </a:solidFill>
                <a:latin typeface="Clear Sans"/>
                <a:ea typeface="Clear Sans"/>
                <a:cs typeface="Clear Sans"/>
                <a:sym typeface="Clear Sans"/>
              </a:rPr>
              <a:t>: </a:t>
            </a:r>
          </a:p>
        </p:txBody>
      </p:sp>
      <p:sp>
        <p:nvSpPr>
          <p:cNvPr id="16" name="TextBox 16"/>
          <p:cNvSpPr txBox="1"/>
          <p:nvPr/>
        </p:nvSpPr>
        <p:spPr>
          <a:xfrm>
            <a:off x="13635976" y="27595437"/>
            <a:ext cx="10390567" cy="2275117"/>
          </a:xfrm>
          <a:prstGeom prst="rect">
            <a:avLst/>
          </a:prstGeom>
        </p:spPr>
        <p:txBody>
          <a:bodyPr lIns="0" tIns="0" rIns="0" bIns="0" rtlCol="0" anchor="t">
            <a:spAutoFit/>
          </a:bodyPr>
          <a:lstStyle/>
          <a:p>
            <a:pPr marL="508853" lvl="1" indent="-254426" algn="l">
              <a:lnSpc>
                <a:spcPts val="3063"/>
              </a:lnSpc>
              <a:buFont typeface="Arial"/>
              <a:buChar char="•"/>
            </a:pPr>
            <a:r>
              <a:rPr lang="en-US" sz="2356">
                <a:solidFill>
                  <a:srgbClr val="000000"/>
                </a:solidFill>
                <a:latin typeface="Clear Sans Light"/>
                <a:ea typeface="Clear Sans Light"/>
                <a:cs typeface="Clear Sans Light"/>
                <a:sym typeface="Clear Sans Light"/>
              </a:rPr>
              <a:t>Lorem ipsum dolor sit amet, consectetur adipiscing elit, sed do eiusmod tempor incididunt </a:t>
            </a:r>
          </a:p>
          <a:p>
            <a:pPr marL="508853" lvl="1" indent="-254426" algn="l">
              <a:lnSpc>
                <a:spcPts val="3063"/>
              </a:lnSpc>
              <a:buFont typeface="Arial"/>
              <a:buChar char="•"/>
            </a:pPr>
            <a:r>
              <a:rPr lang="en-US" sz="2356">
                <a:solidFill>
                  <a:srgbClr val="000000"/>
                </a:solidFill>
                <a:latin typeface="Clear Sans Light"/>
                <a:ea typeface="Clear Sans Light"/>
                <a:cs typeface="Clear Sans Light"/>
                <a:sym typeface="Clear Sans Light"/>
              </a:rPr>
              <a:t>Lorem ipsum dolor sit amet, consectetur adipiscing elit, sed do eiusmod tempor incididunt </a:t>
            </a:r>
          </a:p>
          <a:p>
            <a:pPr marL="508853" lvl="1" indent="-254426" algn="l">
              <a:lnSpc>
                <a:spcPts val="3063"/>
              </a:lnSpc>
              <a:buFont typeface="Arial"/>
              <a:buChar char="•"/>
            </a:pPr>
            <a:r>
              <a:rPr lang="en-US" sz="2356">
                <a:solidFill>
                  <a:srgbClr val="000000"/>
                </a:solidFill>
                <a:latin typeface="Clear Sans Light"/>
                <a:ea typeface="Clear Sans Light"/>
                <a:cs typeface="Clear Sans Light"/>
                <a:sym typeface="Clear Sans Light"/>
              </a:rPr>
              <a:t>Lorem ipsum dolor sit amet, consectetur adipiscing elit, sed do eiusmod tempor incididunt </a:t>
            </a:r>
          </a:p>
        </p:txBody>
      </p:sp>
      <p:sp>
        <p:nvSpPr>
          <p:cNvPr id="17" name="TextBox 17"/>
          <p:cNvSpPr txBox="1"/>
          <p:nvPr/>
        </p:nvSpPr>
        <p:spPr>
          <a:xfrm>
            <a:off x="2164695" y="8666611"/>
            <a:ext cx="8900419" cy="661670"/>
          </a:xfrm>
          <a:prstGeom prst="rect">
            <a:avLst/>
          </a:prstGeom>
        </p:spPr>
        <p:txBody>
          <a:bodyPr lIns="0" tIns="0" rIns="0" bIns="0" rtlCol="0" anchor="t">
            <a:spAutoFit/>
          </a:bodyPr>
          <a:lstStyle/>
          <a:p>
            <a:pPr marL="0" lvl="0" indent="0" algn="l">
              <a:lnSpc>
                <a:spcPts val="5439"/>
              </a:lnSpc>
              <a:spcBef>
                <a:spcPct val="0"/>
              </a:spcBef>
            </a:pPr>
            <a:r>
              <a:rPr lang="en-US" sz="3999" b="1" dirty="0" err="1">
                <a:solidFill>
                  <a:srgbClr val="FFFFFF"/>
                </a:solidFill>
                <a:highlight>
                  <a:srgbClr val="FF0000"/>
                </a:highlight>
                <a:latin typeface="Montserrat Bold"/>
                <a:ea typeface="Montserrat Bold"/>
                <a:cs typeface="Montserrat Bold"/>
                <a:sym typeface="Montserrat Bold"/>
              </a:rPr>
              <a:t>Planteamiento</a:t>
            </a:r>
            <a:endParaRPr lang="en-US" sz="3999" b="1" dirty="0">
              <a:solidFill>
                <a:srgbClr val="FFFFFF"/>
              </a:solidFill>
              <a:highlight>
                <a:srgbClr val="FF0000"/>
              </a:highlight>
              <a:latin typeface="Montserrat Bold"/>
              <a:ea typeface="Montserrat Bold"/>
              <a:cs typeface="Montserrat Bold"/>
              <a:sym typeface="Montserrat Bold"/>
            </a:endParaRPr>
          </a:p>
        </p:txBody>
      </p:sp>
      <p:sp>
        <p:nvSpPr>
          <p:cNvPr id="18" name="TextBox 18"/>
          <p:cNvSpPr txBox="1"/>
          <p:nvPr/>
        </p:nvSpPr>
        <p:spPr>
          <a:xfrm>
            <a:off x="2164695" y="14681528"/>
            <a:ext cx="8900419" cy="661670"/>
          </a:xfrm>
          <a:prstGeom prst="rect">
            <a:avLst/>
          </a:prstGeom>
        </p:spPr>
        <p:txBody>
          <a:bodyPr lIns="0" tIns="0" rIns="0" bIns="0" rtlCol="0" anchor="t">
            <a:spAutoFit/>
          </a:bodyPr>
          <a:lstStyle/>
          <a:p>
            <a:pPr marL="0" lvl="0" indent="0" algn="l">
              <a:lnSpc>
                <a:spcPts val="5439"/>
              </a:lnSpc>
              <a:spcBef>
                <a:spcPct val="0"/>
              </a:spcBef>
            </a:pPr>
            <a:r>
              <a:rPr lang="en-US" sz="3999" b="1" dirty="0" err="1">
                <a:solidFill>
                  <a:srgbClr val="FFFFFF"/>
                </a:solidFill>
                <a:highlight>
                  <a:srgbClr val="FF0000"/>
                </a:highlight>
                <a:latin typeface="Montserrat Bold"/>
                <a:ea typeface="Montserrat Bold"/>
                <a:cs typeface="Montserrat Bold"/>
                <a:sym typeface="Montserrat Bold"/>
              </a:rPr>
              <a:t>Objetivo</a:t>
            </a:r>
            <a:endParaRPr lang="en-US" sz="3999" b="1" dirty="0">
              <a:solidFill>
                <a:srgbClr val="FFFFFF"/>
              </a:solidFill>
              <a:highlight>
                <a:srgbClr val="FF0000"/>
              </a:highlight>
              <a:latin typeface="Montserrat Bold"/>
              <a:ea typeface="Montserrat Bold"/>
              <a:cs typeface="Montserrat Bold"/>
              <a:sym typeface="Montserrat Bold"/>
            </a:endParaRPr>
          </a:p>
        </p:txBody>
      </p:sp>
      <p:sp>
        <p:nvSpPr>
          <p:cNvPr id="19" name="TextBox 19"/>
          <p:cNvSpPr txBox="1"/>
          <p:nvPr/>
        </p:nvSpPr>
        <p:spPr>
          <a:xfrm>
            <a:off x="2164695" y="15828973"/>
            <a:ext cx="9614775" cy="3872600"/>
          </a:xfrm>
          <a:prstGeom prst="rect">
            <a:avLst/>
          </a:prstGeom>
        </p:spPr>
        <p:txBody>
          <a:bodyPr lIns="0" tIns="0" rIns="0" bIns="0" rtlCol="0" anchor="t">
            <a:spAutoFit/>
          </a:bodyPr>
          <a:lstStyle/>
          <a:p>
            <a:pPr algn="just">
              <a:lnSpc>
                <a:spcPts val="3899"/>
              </a:lnSpc>
            </a:pPr>
            <a:r>
              <a:rPr lang="en-US" sz="2785">
                <a:solidFill>
                  <a:srgbClr val="FFFFFF"/>
                </a:solidFill>
                <a:latin typeface="Clear Sans"/>
                <a:ea typeface="Clear Sans"/>
                <a:cs typeface="Clear Sans"/>
                <a:sym typeface="Clear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20" name="TextBox 20"/>
          <p:cNvSpPr txBox="1"/>
          <p:nvPr/>
        </p:nvSpPr>
        <p:spPr>
          <a:xfrm>
            <a:off x="2164695" y="20850181"/>
            <a:ext cx="8900419" cy="661670"/>
          </a:xfrm>
          <a:prstGeom prst="rect">
            <a:avLst/>
          </a:prstGeom>
        </p:spPr>
        <p:txBody>
          <a:bodyPr lIns="0" tIns="0" rIns="0" bIns="0" rtlCol="0" anchor="t">
            <a:spAutoFit/>
          </a:bodyPr>
          <a:lstStyle/>
          <a:p>
            <a:pPr marL="0" lvl="0" indent="0" algn="l">
              <a:lnSpc>
                <a:spcPts val="5439"/>
              </a:lnSpc>
              <a:spcBef>
                <a:spcPct val="0"/>
              </a:spcBef>
            </a:pPr>
            <a:r>
              <a:rPr lang="en-US" sz="3999" b="1" dirty="0" err="1">
                <a:solidFill>
                  <a:srgbClr val="FFFFFF"/>
                </a:solidFill>
                <a:highlight>
                  <a:srgbClr val="FF0000"/>
                </a:highlight>
                <a:latin typeface="Montserrat Bold"/>
                <a:ea typeface="Montserrat Bold"/>
                <a:cs typeface="Montserrat Bold"/>
                <a:sym typeface="Montserrat Bold"/>
              </a:rPr>
              <a:t>Metodología</a:t>
            </a:r>
            <a:endParaRPr lang="en-US" sz="3999" b="1" dirty="0">
              <a:solidFill>
                <a:srgbClr val="FFFFFF"/>
              </a:solidFill>
              <a:highlight>
                <a:srgbClr val="FF0000"/>
              </a:highlight>
              <a:latin typeface="Montserrat Bold"/>
              <a:ea typeface="Montserrat Bold"/>
              <a:cs typeface="Montserrat Bold"/>
              <a:sym typeface="Montserrat Bold"/>
            </a:endParaRPr>
          </a:p>
        </p:txBody>
      </p:sp>
      <p:sp>
        <p:nvSpPr>
          <p:cNvPr id="21" name="TextBox 21"/>
          <p:cNvSpPr txBox="1"/>
          <p:nvPr/>
        </p:nvSpPr>
        <p:spPr>
          <a:xfrm>
            <a:off x="2164695" y="22068218"/>
            <a:ext cx="9614775" cy="3872600"/>
          </a:xfrm>
          <a:prstGeom prst="rect">
            <a:avLst/>
          </a:prstGeom>
        </p:spPr>
        <p:txBody>
          <a:bodyPr lIns="0" tIns="0" rIns="0" bIns="0" rtlCol="0" anchor="t">
            <a:spAutoFit/>
          </a:bodyPr>
          <a:lstStyle/>
          <a:p>
            <a:pPr algn="just">
              <a:lnSpc>
                <a:spcPts val="3899"/>
              </a:lnSpc>
            </a:pPr>
            <a:r>
              <a:rPr lang="en-US" sz="2785">
                <a:solidFill>
                  <a:srgbClr val="FFFFFF"/>
                </a:solidFill>
                <a:latin typeface="Clear Sans"/>
                <a:ea typeface="Clear Sans"/>
                <a:cs typeface="Clear Sans"/>
                <a:sym typeface="Clear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22" name="TextBox 22"/>
          <p:cNvSpPr txBox="1"/>
          <p:nvPr/>
        </p:nvSpPr>
        <p:spPr>
          <a:xfrm>
            <a:off x="13779581" y="14077008"/>
            <a:ext cx="8900419" cy="661670"/>
          </a:xfrm>
          <a:prstGeom prst="rect">
            <a:avLst/>
          </a:prstGeom>
        </p:spPr>
        <p:txBody>
          <a:bodyPr lIns="0" tIns="0" rIns="0" bIns="0" rtlCol="0" anchor="t">
            <a:spAutoFit/>
          </a:bodyPr>
          <a:lstStyle/>
          <a:p>
            <a:pPr marL="0" lvl="0" indent="0" algn="l">
              <a:lnSpc>
                <a:spcPts val="5439"/>
              </a:lnSpc>
              <a:spcBef>
                <a:spcPct val="0"/>
              </a:spcBef>
            </a:pPr>
            <a:r>
              <a:rPr lang="en-US" sz="3999" b="1" dirty="0" err="1">
                <a:solidFill>
                  <a:srgbClr val="FFFFFF"/>
                </a:solidFill>
                <a:highlight>
                  <a:srgbClr val="FF0000"/>
                </a:highlight>
                <a:latin typeface="Montserrat Bold"/>
                <a:ea typeface="Montserrat Bold"/>
                <a:cs typeface="Montserrat Bold"/>
                <a:sym typeface="Montserrat Bold"/>
              </a:rPr>
              <a:t>Resultados</a:t>
            </a:r>
            <a:endParaRPr lang="en-US" sz="3999" b="1" dirty="0">
              <a:solidFill>
                <a:srgbClr val="FFFFFF"/>
              </a:solidFill>
              <a:highlight>
                <a:srgbClr val="FF0000"/>
              </a:highlight>
              <a:latin typeface="Montserrat Bold"/>
              <a:ea typeface="Montserrat Bold"/>
              <a:cs typeface="Montserrat Bold"/>
              <a:sym typeface="Montserrat Bold"/>
            </a:endParaRPr>
          </a:p>
        </p:txBody>
      </p:sp>
      <p:sp>
        <p:nvSpPr>
          <p:cNvPr id="23" name="TextBox 23"/>
          <p:cNvSpPr txBox="1"/>
          <p:nvPr/>
        </p:nvSpPr>
        <p:spPr>
          <a:xfrm>
            <a:off x="13805316" y="15170370"/>
            <a:ext cx="10120114" cy="3872600"/>
          </a:xfrm>
          <a:prstGeom prst="rect">
            <a:avLst/>
          </a:prstGeom>
        </p:spPr>
        <p:txBody>
          <a:bodyPr lIns="0" tIns="0" rIns="0" bIns="0" rtlCol="0" anchor="t">
            <a:spAutoFit/>
          </a:bodyPr>
          <a:lstStyle/>
          <a:p>
            <a:pPr algn="just">
              <a:lnSpc>
                <a:spcPts val="3899"/>
              </a:lnSpc>
            </a:pPr>
            <a:r>
              <a:rPr lang="en-US" sz="2785">
                <a:solidFill>
                  <a:srgbClr val="000000"/>
                </a:solidFill>
                <a:latin typeface="Clear Sans"/>
                <a:ea typeface="Clear Sans"/>
                <a:cs typeface="Clear Sans"/>
                <a:sym typeface="Clear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24" name="TextBox 24"/>
          <p:cNvSpPr txBox="1"/>
          <p:nvPr/>
        </p:nvSpPr>
        <p:spPr>
          <a:xfrm>
            <a:off x="13779581" y="19814495"/>
            <a:ext cx="8900419" cy="661670"/>
          </a:xfrm>
          <a:prstGeom prst="rect">
            <a:avLst/>
          </a:prstGeom>
        </p:spPr>
        <p:txBody>
          <a:bodyPr lIns="0" tIns="0" rIns="0" bIns="0" rtlCol="0" anchor="t">
            <a:spAutoFit/>
          </a:bodyPr>
          <a:lstStyle/>
          <a:p>
            <a:pPr marL="0" lvl="0" indent="0" algn="l">
              <a:lnSpc>
                <a:spcPts val="5439"/>
              </a:lnSpc>
              <a:spcBef>
                <a:spcPct val="0"/>
              </a:spcBef>
            </a:pPr>
            <a:r>
              <a:rPr lang="en-US" sz="3999" b="1" dirty="0" err="1">
                <a:solidFill>
                  <a:srgbClr val="FFFFFF"/>
                </a:solidFill>
                <a:highlight>
                  <a:srgbClr val="FF0000"/>
                </a:highlight>
                <a:latin typeface="Montserrat Bold"/>
                <a:ea typeface="Montserrat Bold"/>
                <a:cs typeface="Montserrat Bold"/>
                <a:sym typeface="Montserrat Bold"/>
              </a:rPr>
              <a:t>Conclusiones</a:t>
            </a:r>
            <a:endParaRPr lang="en-US" sz="3999" b="1" dirty="0">
              <a:solidFill>
                <a:srgbClr val="FFFFFF"/>
              </a:solidFill>
              <a:highlight>
                <a:srgbClr val="FF0000"/>
              </a:highlight>
              <a:latin typeface="Montserrat Bold"/>
              <a:ea typeface="Montserrat Bold"/>
              <a:cs typeface="Montserrat Bold"/>
              <a:sym typeface="Montserrat Bold"/>
            </a:endParaRPr>
          </a:p>
        </p:txBody>
      </p:sp>
      <p:sp>
        <p:nvSpPr>
          <p:cNvPr id="25" name="TextBox 25"/>
          <p:cNvSpPr txBox="1"/>
          <p:nvPr/>
        </p:nvSpPr>
        <p:spPr>
          <a:xfrm>
            <a:off x="13899420" y="21152441"/>
            <a:ext cx="10127123" cy="3872600"/>
          </a:xfrm>
          <a:prstGeom prst="rect">
            <a:avLst/>
          </a:prstGeom>
        </p:spPr>
        <p:txBody>
          <a:bodyPr lIns="0" tIns="0" rIns="0" bIns="0" rtlCol="0" anchor="t">
            <a:spAutoFit/>
          </a:bodyPr>
          <a:lstStyle/>
          <a:p>
            <a:pPr algn="just">
              <a:lnSpc>
                <a:spcPts val="3899"/>
              </a:lnSpc>
            </a:pPr>
            <a:r>
              <a:rPr lang="en-US" sz="2785">
                <a:solidFill>
                  <a:srgbClr val="000000"/>
                </a:solidFill>
                <a:latin typeface="Clear Sans"/>
                <a:ea typeface="Clear Sans"/>
                <a:cs typeface="Clear Sans"/>
                <a:sym typeface="Clear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26" name="TextBox 26"/>
          <p:cNvSpPr txBox="1"/>
          <p:nvPr/>
        </p:nvSpPr>
        <p:spPr>
          <a:xfrm>
            <a:off x="13805316" y="26779641"/>
            <a:ext cx="8900419" cy="661670"/>
          </a:xfrm>
          <a:prstGeom prst="rect">
            <a:avLst/>
          </a:prstGeom>
        </p:spPr>
        <p:txBody>
          <a:bodyPr lIns="0" tIns="0" rIns="0" bIns="0" rtlCol="0" anchor="t">
            <a:spAutoFit/>
          </a:bodyPr>
          <a:lstStyle/>
          <a:p>
            <a:pPr marL="0" lvl="0" indent="0" algn="l">
              <a:lnSpc>
                <a:spcPts val="5439"/>
              </a:lnSpc>
              <a:spcBef>
                <a:spcPct val="0"/>
              </a:spcBef>
            </a:pPr>
            <a:r>
              <a:rPr lang="en-US" sz="3999" b="1" dirty="0" err="1">
                <a:solidFill>
                  <a:srgbClr val="FFFFFF"/>
                </a:solidFill>
                <a:highlight>
                  <a:srgbClr val="FF0000"/>
                </a:highlight>
                <a:latin typeface="Montserrat Bold"/>
                <a:ea typeface="Montserrat Bold"/>
                <a:cs typeface="Montserrat Bold"/>
                <a:sym typeface="Montserrat Bold"/>
              </a:rPr>
              <a:t>Referencias</a:t>
            </a:r>
            <a:endParaRPr lang="en-US" sz="3999" b="1" dirty="0">
              <a:solidFill>
                <a:srgbClr val="FFFFFF"/>
              </a:solidFill>
              <a:highlight>
                <a:srgbClr val="FF0000"/>
              </a:highlight>
              <a:latin typeface="Montserrat Bold"/>
              <a:ea typeface="Montserrat Bold"/>
              <a:cs typeface="Montserrat Bold"/>
              <a:sym typeface="Montserrat Bold"/>
            </a:endParaRPr>
          </a:p>
        </p:txBody>
      </p:sp>
      <p:sp>
        <p:nvSpPr>
          <p:cNvPr id="27" name="TextBox 27"/>
          <p:cNvSpPr txBox="1"/>
          <p:nvPr/>
        </p:nvSpPr>
        <p:spPr>
          <a:xfrm>
            <a:off x="1611566" y="3693699"/>
            <a:ext cx="8900419" cy="661670"/>
          </a:xfrm>
          <a:prstGeom prst="rect">
            <a:avLst/>
          </a:prstGeom>
        </p:spPr>
        <p:txBody>
          <a:bodyPr lIns="0" tIns="0" rIns="0" bIns="0" rtlCol="0" anchor="t">
            <a:spAutoFit/>
          </a:bodyPr>
          <a:lstStyle/>
          <a:p>
            <a:pPr marL="0" lvl="0" indent="0" algn="l">
              <a:lnSpc>
                <a:spcPts val="5439"/>
              </a:lnSpc>
              <a:spcBef>
                <a:spcPct val="0"/>
              </a:spcBef>
            </a:pPr>
            <a:r>
              <a:rPr lang="en-US" sz="3999" b="1" dirty="0" err="1">
                <a:solidFill>
                  <a:srgbClr val="FFFFFF"/>
                </a:solidFill>
                <a:highlight>
                  <a:srgbClr val="FF0000"/>
                </a:highlight>
                <a:latin typeface="Montserrat Bold"/>
                <a:ea typeface="Montserrat Bold"/>
                <a:cs typeface="Montserrat Bold"/>
                <a:sym typeface="Montserrat Bold"/>
              </a:rPr>
              <a:t>Título</a:t>
            </a:r>
            <a:endParaRPr lang="en-US" sz="3999" b="1" dirty="0">
              <a:solidFill>
                <a:srgbClr val="FFFFFF"/>
              </a:solidFill>
              <a:highlight>
                <a:srgbClr val="FF0000"/>
              </a:highlight>
              <a:latin typeface="Montserrat Bold"/>
              <a:ea typeface="Montserrat Bold"/>
              <a:cs typeface="Montserrat Bold"/>
              <a:sym typeface="Montserrat Bold"/>
            </a:endParaRPr>
          </a:p>
        </p:txBody>
      </p:sp>
      <p:sp>
        <p:nvSpPr>
          <p:cNvPr id="28" name="Freeform 28"/>
          <p:cNvSpPr/>
          <p:nvPr/>
        </p:nvSpPr>
        <p:spPr>
          <a:xfrm>
            <a:off x="9195197" y="1372846"/>
            <a:ext cx="2633577" cy="1457699"/>
          </a:xfrm>
          <a:custGeom>
            <a:avLst/>
            <a:gdLst/>
            <a:ahLst/>
            <a:cxnLst/>
            <a:rect l="l" t="t" r="r" b="b"/>
            <a:pathLst>
              <a:path w="2633577" h="1457699">
                <a:moveTo>
                  <a:pt x="0" y="0"/>
                </a:moveTo>
                <a:lnTo>
                  <a:pt x="2633576" y="0"/>
                </a:lnTo>
                <a:lnTo>
                  <a:pt x="2633576" y="1457699"/>
                </a:lnTo>
                <a:lnTo>
                  <a:pt x="0" y="1457699"/>
                </a:lnTo>
                <a:lnTo>
                  <a:pt x="0" y="0"/>
                </a:lnTo>
                <a:close/>
              </a:path>
            </a:pathLst>
          </a:custGeom>
          <a:blipFill>
            <a:blip r:embed="rId4"/>
            <a:stretch>
              <a:fillRect l="-27150" t="-44464" r="-26274" b="-63546"/>
            </a:stretch>
          </a:blipFill>
        </p:spPr>
        <p:txBody>
          <a:bodyPr/>
          <a:lstStyle/>
          <a:p>
            <a:endParaRPr lang="es-MX"/>
          </a:p>
        </p:txBody>
      </p:sp>
      <p:sp>
        <p:nvSpPr>
          <p:cNvPr id="29" name="Freeform 29"/>
          <p:cNvSpPr/>
          <p:nvPr/>
        </p:nvSpPr>
        <p:spPr>
          <a:xfrm>
            <a:off x="14063745" y="1515823"/>
            <a:ext cx="8616255" cy="998050"/>
          </a:xfrm>
          <a:custGeom>
            <a:avLst/>
            <a:gdLst/>
            <a:ahLst/>
            <a:cxnLst/>
            <a:rect l="l" t="t" r="r" b="b"/>
            <a:pathLst>
              <a:path w="8616255" h="998050">
                <a:moveTo>
                  <a:pt x="0" y="0"/>
                </a:moveTo>
                <a:lnTo>
                  <a:pt x="8616255" y="0"/>
                </a:lnTo>
                <a:lnTo>
                  <a:pt x="8616255" y="998049"/>
                </a:lnTo>
                <a:lnTo>
                  <a:pt x="0" y="998049"/>
                </a:lnTo>
                <a:lnTo>
                  <a:pt x="0" y="0"/>
                </a:lnTo>
                <a:close/>
              </a:path>
            </a:pathLst>
          </a:custGeom>
          <a:blipFill>
            <a:blip r:embed="rId5"/>
            <a:stretch>
              <a:fillRect/>
            </a:stretch>
          </a:blipFill>
        </p:spPr>
        <p:txBody>
          <a:bodyPr/>
          <a:lstStyle/>
          <a:p>
            <a:endParaRPr lang="es-MX"/>
          </a:p>
        </p:txBody>
      </p:sp>
      <p:sp>
        <p:nvSpPr>
          <p:cNvPr id="30" name="Freeform 30"/>
          <p:cNvSpPr/>
          <p:nvPr/>
        </p:nvSpPr>
        <p:spPr>
          <a:xfrm>
            <a:off x="12413496" y="1372846"/>
            <a:ext cx="1065526" cy="1457699"/>
          </a:xfrm>
          <a:custGeom>
            <a:avLst/>
            <a:gdLst/>
            <a:ahLst/>
            <a:cxnLst/>
            <a:rect l="l" t="t" r="r" b="b"/>
            <a:pathLst>
              <a:path w="1065526" h="1457699">
                <a:moveTo>
                  <a:pt x="0" y="0"/>
                </a:moveTo>
                <a:lnTo>
                  <a:pt x="1065526" y="0"/>
                </a:lnTo>
                <a:lnTo>
                  <a:pt x="1065526" y="1457699"/>
                </a:lnTo>
                <a:lnTo>
                  <a:pt x="0" y="1457699"/>
                </a:lnTo>
                <a:lnTo>
                  <a:pt x="0" y="0"/>
                </a:lnTo>
                <a:close/>
              </a:path>
            </a:pathLst>
          </a:custGeom>
          <a:blipFill>
            <a:blip r:embed="rId6"/>
            <a:stretch>
              <a:fillRect/>
            </a:stretch>
          </a:blipFill>
        </p:spPr>
        <p:txBody>
          <a:bodyPr/>
          <a:lstStyle/>
          <a:p>
            <a:endParaRPr lang="es-MX"/>
          </a:p>
        </p:txBody>
      </p:sp>
      <p:sp>
        <p:nvSpPr>
          <p:cNvPr id="31" name="TextBox 31"/>
          <p:cNvSpPr txBox="1"/>
          <p:nvPr/>
        </p:nvSpPr>
        <p:spPr>
          <a:xfrm>
            <a:off x="2308870" y="584276"/>
            <a:ext cx="3737114" cy="2623767"/>
          </a:xfrm>
          <a:prstGeom prst="rect">
            <a:avLst/>
          </a:prstGeom>
        </p:spPr>
        <p:txBody>
          <a:bodyPr lIns="0" tIns="0" rIns="0" bIns="0" rtlCol="0" anchor="t">
            <a:spAutoFit/>
          </a:bodyPr>
          <a:lstStyle/>
          <a:p>
            <a:pPr algn="ctr">
              <a:lnSpc>
                <a:spcPts val="21430"/>
              </a:lnSpc>
            </a:pPr>
            <a:r>
              <a:rPr lang="en-US" sz="15307" b="1" spc="-841">
                <a:solidFill>
                  <a:srgbClr val="091C66"/>
                </a:solidFill>
                <a:latin typeface="Garet Bold"/>
                <a:ea typeface="Garet Bold"/>
                <a:cs typeface="Garet Bold"/>
                <a:sym typeface="Garet Bold"/>
              </a:rPr>
              <a:t>XVI</a:t>
            </a:r>
          </a:p>
        </p:txBody>
      </p:sp>
      <p:sp>
        <p:nvSpPr>
          <p:cNvPr id="32" name="TextBox 32"/>
          <p:cNvSpPr txBox="1"/>
          <p:nvPr/>
        </p:nvSpPr>
        <p:spPr>
          <a:xfrm>
            <a:off x="6061776" y="1276848"/>
            <a:ext cx="2925296" cy="1553698"/>
          </a:xfrm>
          <a:prstGeom prst="rect">
            <a:avLst/>
          </a:prstGeom>
        </p:spPr>
        <p:txBody>
          <a:bodyPr lIns="0" tIns="0" rIns="0" bIns="0" rtlCol="0" anchor="t">
            <a:spAutoFit/>
          </a:bodyPr>
          <a:lstStyle/>
          <a:p>
            <a:pPr algn="l">
              <a:lnSpc>
                <a:spcPts val="3176"/>
              </a:lnSpc>
            </a:pPr>
            <a:r>
              <a:rPr lang="en-US" sz="2268" b="1">
                <a:solidFill>
                  <a:srgbClr val="091C66"/>
                </a:solidFill>
                <a:latin typeface="Garet Bold"/>
                <a:ea typeface="Garet Bold"/>
                <a:cs typeface="Garet Bold"/>
                <a:sym typeface="Garet Bold"/>
              </a:rPr>
              <a:t>Congreso</a:t>
            </a:r>
          </a:p>
          <a:p>
            <a:pPr algn="l">
              <a:lnSpc>
                <a:spcPts val="3176"/>
              </a:lnSpc>
            </a:pPr>
            <a:r>
              <a:rPr lang="en-US" sz="2268" b="1">
                <a:solidFill>
                  <a:srgbClr val="091C66"/>
                </a:solidFill>
                <a:latin typeface="Garet Bold"/>
                <a:ea typeface="Garet Bold"/>
                <a:cs typeface="Garet Bold"/>
                <a:sym typeface="Garet Bold"/>
              </a:rPr>
              <a:t>Internacional de </a:t>
            </a:r>
          </a:p>
          <a:p>
            <a:pPr algn="l">
              <a:lnSpc>
                <a:spcPts val="3176"/>
              </a:lnSpc>
            </a:pPr>
            <a:r>
              <a:rPr lang="en-US" sz="2268" b="1">
                <a:solidFill>
                  <a:srgbClr val="091C66"/>
                </a:solidFill>
                <a:latin typeface="Garet Bold"/>
                <a:ea typeface="Garet Bold"/>
                <a:cs typeface="Garet Bold"/>
                <a:sym typeface="Garet Bold"/>
              </a:rPr>
              <a:t>Innovación</a:t>
            </a:r>
          </a:p>
          <a:p>
            <a:pPr algn="l">
              <a:lnSpc>
                <a:spcPts val="3176"/>
              </a:lnSpc>
            </a:pPr>
            <a:r>
              <a:rPr lang="en-US" sz="2268" b="1">
                <a:solidFill>
                  <a:srgbClr val="091C66"/>
                </a:solidFill>
                <a:latin typeface="Garet Bold"/>
                <a:ea typeface="Garet Bold"/>
                <a:cs typeface="Garet Bold"/>
                <a:sym typeface="Garet Bold"/>
              </a:rPr>
              <a:t>Financiera FIMEF</a:t>
            </a:r>
          </a:p>
        </p:txBody>
      </p:sp>
      <p:grpSp>
        <p:nvGrpSpPr>
          <p:cNvPr id="33" name="Group 33"/>
          <p:cNvGrpSpPr/>
          <p:nvPr/>
        </p:nvGrpSpPr>
        <p:grpSpPr>
          <a:xfrm>
            <a:off x="0" y="31268455"/>
            <a:ext cx="25622076" cy="1131545"/>
            <a:chOff x="0" y="0"/>
            <a:chExt cx="9182374" cy="405520"/>
          </a:xfrm>
        </p:grpSpPr>
        <p:sp>
          <p:nvSpPr>
            <p:cNvPr id="34" name="Freeform 34"/>
            <p:cNvSpPr/>
            <p:nvPr/>
          </p:nvSpPr>
          <p:spPr>
            <a:xfrm>
              <a:off x="0" y="0"/>
              <a:ext cx="9182374" cy="405520"/>
            </a:xfrm>
            <a:custGeom>
              <a:avLst/>
              <a:gdLst/>
              <a:ahLst/>
              <a:cxnLst/>
              <a:rect l="l" t="t" r="r" b="b"/>
              <a:pathLst>
                <a:path w="9182374" h="405520">
                  <a:moveTo>
                    <a:pt x="0" y="0"/>
                  </a:moveTo>
                  <a:lnTo>
                    <a:pt x="9182374" y="0"/>
                  </a:lnTo>
                  <a:lnTo>
                    <a:pt x="9182374" y="405520"/>
                  </a:lnTo>
                  <a:lnTo>
                    <a:pt x="0" y="405520"/>
                  </a:lnTo>
                  <a:close/>
                </a:path>
              </a:pathLst>
            </a:custGeom>
            <a:solidFill>
              <a:srgbClr val="091C66"/>
            </a:solidFill>
          </p:spPr>
          <p:txBody>
            <a:bodyPr/>
            <a:lstStyle/>
            <a:p>
              <a:endParaRPr lang="es-MX"/>
            </a:p>
          </p:txBody>
        </p:sp>
        <p:sp>
          <p:nvSpPr>
            <p:cNvPr id="35" name="TextBox 35"/>
            <p:cNvSpPr txBox="1"/>
            <p:nvPr/>
          </p:nvSpPr>
          <p:spPr>
            <a:xfrm>
              <a:off x="0" y="-28575"/>
              <a:ext cx="9182374" cy="434095"/>
            </a:xfrm>
            <a:prstGeom prst="rect">
              <a:avLst/>
            </a:prstGeom>
          </p:spPr>
          <p:txBody>
            <a:bodyPr lIns="50800" tIns="50800" rIns="50800" bIns="50800" rtlCol="0" anchor="ctr"/>
            <a:lstStyle/>
            <a:p>
              <a:pPr algn="ctr">
                <a:lnSpc>
                  <a:spcPts val="1960"/>
                </a:lnSpc>
              </a:pPr>
              <a:endParaRPr/>
            </a:p>
          </p:txBody>
        </p:sp>
      </p:grpSp>
      <p:sp>
        <p:nvSpPr>
          <p:cNvPr id="36" name="TextBox 36"/>
          <p:cNvSpPr txBox="1"/>
          <p:nvPr/>
        </p:nvSpPr>
        <p:spPr>
          <a:xfrm>
            <a:off x="8665987" y="31434755"/>
            <a:ext cx="8290102" cy="1115695"/>
          </a:xfrm>
          <a:prstGeom prst="rect">
            <a:avLst/>
          </a:prstGeom>
        </p:spPr>
        <p:txBody>
          <a:bodyPr lIns="0" tIns="0" rIns="0" bIns="0" rtlCol="0" anchor="t">
            <a:spAutoFit/>
          </a:bodyPr>
          <a:lstStyle/>
          <a:p>
            <a:pPr algn="ctr">
              <a:lnSpc>
                <a:spcPts val="3359"/>
              </a:lnSpc>
            </a:pPr>
            <a:r>
              <a:rPr lang="en-US" sz="2399" b="1" spc="9">
                <a:solidFill>
                  <a:srgbClr val="FFFFFF"/>
                </a:solidFill>
                <a:latin typeface="Clear Sans Bold"/>
                <a:ea typeface="Clear Sans Bold"/>
                <a:cs typeface="Clear Sans Bold"/>
                <a:sym typeface="Clear Sans Bold"/>
              </a:rPr>
              <a:t>15 y 16 de octubre de 2026</a:t>
            </a:r>
          </a:p>
          <a:p>
            <a:pPr algn="ctr">
              <a:lnSpc>
                <a:spcPts val="2799"/>
              </a:lnSpc>
            </a:pPr>
            <a:r>
              <a:rPr lang="en-US" sz="1999" spc="7">
                <a:solidFill>
                  <a:srgbClr val="FFFFFF"/>
                </a:solidFill>
                <a:latin typeface="Clear Sans"/>
                <a:ea typeface="Clear Sans"/>
                <a:cs typeface="Clear Sans"/>
                <a:sym typeface="Clear Sans"/>
              </a:rPr>
              <a:t>XVI Congreso Internacional de Innovación Financiera FIMEF 2026</a:t>
            </a:r>
          </a:p>
          <a:p>
            <a:pPr algn="ctr">
              <a:lnSpc>
                <a:spcPts val="2799"/>
              </a:lnSpc>
            </a:pPr>
            <a:endParaRPr lang="en-US" sz="1999" spc="7">
              <a:solidFill>
                <a:srgbClr val="FFFFFF"/>
              </a:solidFill>
              <a:latin typeface="Clear Sans"/>
              <a:ea typeface="Clear Sans"/>
              <a:cs typeface="Clear Sans"/>
              <a:sym typeface="Clear Sans"/>
            </a:endParaRPr>
          </a:p>
        </p:txBody>
      </p:sp>
      <p:grpSp>
        <p:nvGrpSpPr>
          <p:cNvPr id="37" name="Group 37"/>
          <p:cNvGrpSpPr/>
          <p:nvPr/>
        </p:nvGrpSpPr>
        <p:grpSpPr>
          <a:xfrm>
            <a:off x="0" y="31416331"/>
            <a:ext cx="1575271" cy="835794"/>
            <a:chOff x="0" y="0"/>
            <a:chExt cx="564542" cy="299530"/>
          </a:xfrm>
        </p:grpSpPr>
        <p:sp>
          <p:nvSpPr>
            <p:cNvPr id="38" name="Freeform 38"/>
            <p:cNvSpPr/>
            <p:nvPr/>
          </p:nvSpPr>
          <p:spPr>
            <a:xfrm>
              <a:off x="0" y="0"/>
              <a:ext cx="564542" cy="299530"/>
            </a:xfrm>
            <a:custGeom>
              <a:avLst/>
              <a:gdLst/>
              <a:ahLst/>
              <a:cxnLst/>
              <a:rect l="l" t="t" r="r" b="b"/>
              <a:pathLst>
                <a:path w="564542" h="299530">
                  <a:moveTo>
                    <a:pt x="0" y="0"/>
                  </a:moveTo>
                  <a:lnTo>
                    <a:pt x="564542" y="0"/>
                  </a:lnTo>
                  <a:lnTo>
                    <a:pt x="564542" y="299530"/>
                  </a:lnTo>
                  <a:lnTo>
                    <a:pt x="0" y="299530"/>
                  </a:lnTo>
                  <a:close/>
                </a:path>
              </a:pathLst>
            </a:custGeom>
            <a:solidFill>
              <a:srgbClr val="EB2323"/>
            </a:solidFill>
          </p:spPr>
          <p:txBody>
            <a:bodyPr/>
            <a:lstStyle/>
            <a:p>
              <a:endParaRPr lang="es-MX"/>
            </a:p>
          </p:txBody>
        </p:sp>
        <p:sp>
          <p:nvSpPr>
            <p:cNvPr id="39" name="TextBox 39"/>
            <p:cNvSpPr txBox="1"/>
            <p:nvPr/>
          </p:nvSpPr>
          <p:spPr>
            <a:xfrm>
              <a:off x="0" y="-28575"/>
              <a:ext cx="564542" cy="328105"/>
            </a:xfrm>
            <a:prstGeom prst="rect">
              <a:avLst/>
            </a:prstGeom>
          </p:spPr>
          <p:txBody>
            <a:bodyPr lIns="50800" tIns="50800" rIns="50800" bIns="50800" rtlCol="0" anchor="ctr"/>
            <a:lstStyle/>
            <a:p>
              <a:pPr algn="ctr">
                <a:lnSpc>
                  <a:spcPts val="1960"/>
                </a:lnSpc>
              </a:pPr>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469</Words>
  <Application>Microsoft Office PowerPoint</Application>
  <PresentationFormat>Personalizado</PresentationFormat>
  <Paragraphs>28</Paragraphs>
  <Slides>1</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vt:i4>
      </vt:variant>
    </vt:vector>
  </HeadingPairs>
  <TitlesOfParts>
    <vt:vector size="10" baseType="lpstr">
      <vt:lpstr>Clear Sans Light</vt:lpstr>
      <vt:lpstr>Calibri</vt:lpstr>
      <vt:lpstr>Open Sans 2</vt:lpstr>
      <vt:lpstr>Clear Sans</vt:lpstr>
      <vt:lpstr>Clear Sans Bold</vt:lpstr>
      <vt:lpstr>Arial</vt:lpstr>
      <vt:lpstr>Montserrat Bold</vt:lpstr>
      <vt:lpstr>Garet Bold</vt:lpstr>
      <vt:lpstr>Office Theme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 Carteles Congreso FIMEF 2026</dc:title>
  <cp:lastModifiedBy>Remef IMEF</cp:lastModifiedBy>
  <cp:revision>2</cp:revision>
  <dcterms:created xsi:type="dcterms:W3CDTF">2006-08-16T00:00:00Z</dcterms:created>
  <dcterms:modified xsi:type="dcterms:W3CDTF">2026-05-13T16:35:30Z</dcterms:modified>
  <dc:identifier>DAHGMG64Xyc</dc:identifier>
</cp:coreProperties>
</file>