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25196800" cy="32397700"/>
  <p:notesSz cx="6858000" cy="9144000"/>
  <p:embeddedFontLst>
    <p:embeddedFont>
      <p:font typeface="Clear Sans" panose="020B0604020202020204" charset="0"/>
      <p:regular r:id="rId3"/>
    </p:embeddedFont>
    <p:embeddedFont>
      <p:font typeface="Clear Sans Bold" panose="020B0604020202020204" charset="0"/>
      <p:regular r:id="rId4"/>
    </p:embeddedFont>
    <p:embeddedFont>
      <p:font typeface="Clear Sans Light" panose="020B0604020202020204" charset="0"/>
      <p:regular r:id="rId5"/>
    </p:embeddedFont>
    <p:embeddedFont>
      <p:font typeface="Montserrat Bold" panose="020B0604020202020204" charset="0"/>
      <p:regular r:id="rId6"/>
    </p:embeddedFont>
    <p:embeddedFont>
      <p:font typeface="Open Sans" panose="020B0606030504020204" pitchFamily="34" charset="0"/>
      <p:regular r:id="rId7"/>
      <p:bold r:id="rId8"/>
      <p:italic r:id="rId9"/>
      <p:boldItalic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20" d="100"/>
          <a:sy n="20" d="100"/>
        </p:scale>
        <p:origin x="1636" y="3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presProps" Target="presProps.xml"/><Relationship Id="rId5" Type="http://schemas.openxmlformats.org/officeDocument/2006/relationships/font" Target="fonts/font3.fntdata"/><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sv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89235">
            <a:off x="12932407" y="-16224"/>
            <a:ext cx="13055545" cy="4177689"/>
          </a:xfrm>
          <a:custGeom>
            <a:avLst/>
            <a:gdLst/>
            <a:ahLst/>
            <a:cxnLst/>
            <a:rect l="l" t="t" r="r" b="b"/>
            <a:pathLst>
              <a:path w="29651716" h="17541489">
                <a:moveTo>
                  <a:pt x="0" y="0"/>
                </a:moveTo>
                <a:lnTo>
                  <a:pt x="29651716" y="0"/>
                </a:lnTo>
                <a:lnTo>
                  <a:pt x="29651716" y="17541489"/>
                </a:lnTo>
                <a:lnTo>
                  <a:pt x="0" y="17541489"/>
                </a:lnTo>
                <a:lnTo>
                  <a:pt x="0" y="0"/>
                </a:lnTo>
                <a:close/>
              </a:path>
            </a:pathLst>
          </a:custGeom>
          <a:blipFill>
            <a:blip r:embed="rId2">
              <a:extLst>
                <a:ext uri="{96DAC541-7B7A-43D3-8B79-37D633B846F1}">
                  <asvg:svgBlip xmlns:asvg="http://schemas.microsoft.com/office/drawing/2016/SVG/main" r:embed="rId3"/>
                </a:ext>
              </a:extLst>
            </a:blip>
            <a:stretch>
              <a:fillRect l="-58871" t="-583646" r="-68247" b="-44003"/>
            </a:stretch>
          </a:blipFill>
        </p:spPr>
        <p:txBody>
          <a:bodyPr/>
          <a:lstStyle/>
          <a:p>
            <a:endParaRPr lang="es-MX"/>
          </a:p>
        </p:txBody>
      </p:sp>
      <p:sp>
        <p:nvSpPr>
          <p:cNvPr id="3" name="Freeform 3"/>
          <p:cNvSpPr/>
          <p:nvPr/>
        </p:nvSpPr>
        <p:spPr>
          <a:xfrm rot="-1275270">
            <a:off x="560125" y="-521795"/>
            <a:ext cx="8805254" cy="7978097"/>
          </a:xfrm>
          <a:custGeom>
            <a:avLst/>
            <a:gdLst/>
            <a:ahLst/>
            <a:cxnLst/>
            <a:rect l="l" t="t" r="r" b="b"/>
            <a:pathLst>
              <a:path w="16074688" h="7978097">
                <a:moveTo>
                  <a:pt x="0" y="0"/>
                </a:moveTo>
                <a:lnTo>
                  <a:pt x="16074688" y="0"/>
                </a:lnTo>
                <a:lnTo>
                  <a:pt x="16074688" y="7978098"/>
                </a:lnTo>
                <a:lnTo>
                  <a:pt x="0" y="7978098"/>
                </a:lnTo>
                <a:lnTo>
                  <a:pt x="0" y="0"/>
                </a:lnTo>
                <a:close/>
              </a:path>
            </a:pathLst>
          </a:custGeom>
          <a:blipFill>
            <a:blip r:embed="rId4">
              <a:extLst>
                <a:ext uri="{96DAC541-7B7A-43D3-8B79-37D633B846F1}">
                  <asvg:svgBlip xmlns:asvg="http://schemas.microsoft.com/office/drawing/2016/SVG/main" r:embed="rId5"/>
                </a:ext>
              </a:extLst>
            </a:blip>
            <a:stretch>
              <a:fillRect l="-82558" r="-19585" b="-128723"/>
            </a:stretch>
          </a:blipFill>
        </p:spPr>
        <p:txBody>
          <a:bodyPr/>
          <a:lstStyle/>
          <a:p>
            <a:endParaRPr lang="es-MX"/>
          </a:p>
        </p:txBody>
      </p:sp>
      <p:grpSp>
        <p:nvGrpSpPr>
          <p:cNvPr id="4" name="Group 4"/>
          <p:cNvGrpSpPr/>
          <p:nvPr/>
        </p:nvGrpSpPr>
        <p:grpSpPr>
          <a:xfrm>
            <a:off x="1334259" y="8421454"/>
            <a:ext cx="11276648" cy="22106546"/>
            <a:chOff x="0" y="0"/>
            <a:chExt cx="2111577" cy="4139500"/>
          </a:xfrm>
        </p:grpSpPr>
        <p:sp>
          <p:nvSpPr>
            <p:cNvPr id="5" name="Freeform 5"/>
            <p:cNvSpPr/>
            <p:nvPr/>
          </p:nvSpPr>
          <p:spPr>
            <a:xfrm>
              <a:off x="0" y="0"/>
              <a:ext cx="2111577" cy="4139500"/>
            </a:xfrm>
            <a:custGeom>
              <a:avLst/>
              <a:gdLst/>
              <a:ahLst/>
              <a:cxnLst/>
              <a:rect l="l" t="t" r="r" b="b"/>
              <a:pathLst>
                <a:path w="2111577" h="4139500">
                  <a:moveTo>
                    <a:pt x="0" y="0"/>
                  </a:moveTo>
                  <a:lnTo>
                    <a:pt x="2111577" y="0"/>
                  </a:lnTo>
                  <a:lnTo>
                    <a:pt x="2111577" y="4139500"/>
                  </a:lnTo>
                  <a:lnTo>
                    <a:pt x="0" y="4139500"/>
                  </a:lnTo>
                  <a:close/>
                </a:path>
              </a:pathLst>
            </a:custGeom>
            <a:solidFill>
              <a:srgbClr val="283A5A"/>
            </a:solidFill>
          </p:spPr>
          <p:txBody>
            <a:bodyPr/>
            <a:lstStyle/>
            <a:p>
              <a:endParaRPr lang="es-MX"/>
            </a:p>
          </p:txBody>
        </p:sp>
        <p:sp>
          <p:nvSpPr>
            <p:cNvPr id="6" name="TextBox 6"/>
            <p:cNvSpPr txBox="1"/>
            <p:nvPr/>
          </p:nvSpPr>
          <p:spPr>
            <a:xfrm>
              <a:off x="0" y="-76200"/>
              <a:ext cx="2111577" cy="4215700"/>
            </a:xfrm>
            <a:prstGeom prst="rect">
              <a:avLst/>
            </a:prstGeom>
          </p:spPr>
          <p:txBody>
            <a:bodyPr lIns="71451" tIns="71451" rIns="71451" bIns="71451" rtlCol="0" anchor="ctr"/>
            <a:lstStyle/>
            <a:p>
              <a:pPr algn="ctr">
                <a:lnSpc>
                  <a:spcPts val="3741"/>
                </a:lnSpc>
              </a:pPr>
              <a:endParaRPr/>
            </a:p>
          </p:txBody>
        </p:sp>
      </p:grpSp>
      <p:sp>
        <p:nvSpPr>
          <p:cNvPr id="7" name="Freeform 7"/>
          <p:cNvSpPr/>
          <p:nvPr/>
        </p:nvSpPr>
        <p:spPr>
          <a:xfrm>
            <a:off x="13596079" y="5317394"/>
            <a:ext cx="10329350" cy="8085783"/>
          </a:xfrm>
          <a:custGeom>
            <a:avLst/>
            <a:gdLst/>
            <a:ahLst/>
            <a:cxnLst/>
            <a:rect l="l" t="t" r="r" b="b"/>
            <a:pathLst>
              <a:path w="10329350" h="8085783">
                <a:moveTo>
                  <a:pt x="0" y="0"/>
                </a:moveTo>
                <a:lnTo>
                  <a:pt x="10329351" y="0"/>
                </a:lnTo>
                <a:lnTo>
                  <a:pt x="10329351" y="8085783"/>
                </a:lnTo>
                <a:lnTo>
                  <a:pt x="0" y="8085783"/>
                </a:lnTo>
                <a:lnTo>
                  <a:pt x="0" y="0"/>
                </a:lnTo>
                <a:close/>
              </a:path>
            </a:pathLst>
          </a:custGeom>
          <a:blipFill>
            <a:blip r:embed="rId6"/>
            <a:stretch>
              <a:fillRect l="-12230" t="-5335" r="-12230"/>
            </a:stretch>
          </a:blipFill>
        </p:spPr>
        <p:txBody>
          <a:bodyPr/>
          <a:lstStyle/>
          <a:p>
            <a:endParaRPr lang="es-MX"/>
          </a:p>
        </p:txBody>
      </p:sp>
      <p:sp>
        <p:nvSpPr>
          <p:cNvPr id="8" name="Freeform 8"/>
          <p:cNvSpPr/>
          <p:nvPr/>
        </p:nvSpPr>
        <p:spPr>
          <a:xfrm>
            <a:off x="2520000" y="701267"/>
            <a:ext cx="6674988" cy="2577759"/>
          </a:xfrm>
          <a:custGeom>
            <a:avLst/>
            <a:gdLst/>
            <a:ahLst/>
            <a:cxnLst/>
            <a:rect l="l" t="t" r="r" b="b"/>
            <a:pathLst>
              <a:path w="6674988" h="2577759">
                <a:moveTo>
                  <a:pt x="0" y="0"/>
                </a:moveTo>
                <a:lnTo>
                  <a:pt x="6674988" y="0"/>
                </a:lnTo>
                <a:lnTo>
                  <a:pt x="6674988" y="2577759"/>
                </a:lnTo>
                <a:lnTo>
                  <a:pt x="0" y="2577759"/>
                </a:lnTo>
                <a:lnTo>
                  <a:pt x="0" y="0"/>
                </a:lnTo>
                <a:close/>
              </a:path>
            </a:pathLst>
          </a:custGeom>
          <a:blipFill>
            <a:blip r:embed="rId7"/>
            <a:stretch>
              <a:fillRect/>
            </a:stretch>
          </a:blipFill>
        </p:spPr>
        <p:txBody>
          <a:bodyPr/>
          <a:lstStyle/>
          <a:p>
            <a:endParaRPr lang="es-MX"/>
          </a:p>
        </p:txBody>
      </p:sp>
      <p:sp>
        <p:nvSpPr>
          <p:cNvPr id="9" name="Freeform 9"/>
          <p:cNvSpPr/>
          <p:nvPr/>
        </p:nvSpPr>
        <p:spPr>
          <a:xfrm>
            <a:off x="10242629" y="1232295"/>
            <a:ext cx="1934362" cy="1070680"/>
          </a:xfrm>
          <a:custGeom>
            <a:avLst/>
            <a:gdLst/>
            <a:ahLst/>
            <a:cxnLst/>
            <a:rect l="l" t="t" r="r" b="b"/>
            <a:pathLst>
              <a:path w="1934362" h="1070680">
                <a:moveTo>
                  <a:pt x="0" y="0"/>
                </a:moveTo>
                <a:lnTo>
                  <a:pt x="1934362" y="0"/>
                </a:lnTo>
                <a:lnTo>
                  <a:pt x="1934362" y="1070680"/>
                </a:lnTo>
                <a:lnTo>
                  <a:pt x="0" y="1070680"/>
                </a:lnTo>
                <a:lnTo>
                  <a:pt x="0" y="0"/>
                </a:lnTo>
                <a:close/>
              </a:path>
            </a:pathLst>
          </a:custGeom>
          <a:blipFill>
            <a:blip r:embed="rId8"/>
            <a:stretch>
              <a:fillRect l="-27150" t="-44464" r="-26274" b="-63546"/>
            </a:stretch>
          </a:blipFill>
        </p:spPr>
        <p:txBody>
          <a:bodyPr/>
          <a:lstStyle/>
          <a:p>
            <a:endParaRPr lang="es-MX"/>
          </a:p>
        </p:txBody>
      </p:sp>
      <p:sp>
        <p:nvSpPr>
          <p:cNvPr id="10" name="Freeform 10"/>
          <p:cNvSpPr/>
          <p:nvPr/>
        </p:nvSpPr>
        <p:spPr>
          <a:xfrm>
            <a:off x="16419924" y="1302170"/>
            <a:ext cx="959305" cy="1070680"/>
          </a:xfrm>
          <a:custGeom>
            <a:avLst/>
            <a:gdLst/>
            <a:ahLst/>
            <a:cxnLst/>
            <a:rect l="l" t="t" r="r" b="b"/>
            <a:pathLst>
              <a:path w="959305" h="1070680">
                <a:moveTo>
                  <a:pt x="0" y="0"/>
                </a:moveTo>
                <a:lnTo>
                  <a:pt x="959305" y="0"/>
                </a:lnTo>
                <a:lnTo>
                  <a:pt x="959305" y="1070679"/>
                </a:lnTo>
                <a:lnTo>
                  <a:pt x="0" y="1070679"/>
                </a:lnTo>
                <a:lnTo>
                  <a:pt x="0" y="0"/>
                </a:lnTo>
                <a:close/>
              </a:path>
            </a:pathLst>
          </a:custGeom>
          <a:blipFill>
            <a:blip r:embed="rId9"/>
            <a:stretch>
              <a:fillRect r="-134380"/>
            </a:stretch>
          </a:blipFill>
        </p:spPr>
        <p:txBody>
          <a:bodyPr/>
          <a:lstStyle/>
          <a:p>
            <a:endParaRPr lang="es-MX"/>
          </a:p>
        </p:txBody>
      </p:sp>
      <p:sp>
        <p:nvSpPr>
          <p:cNvPr id="11" name="Freeform 11"/>
          <p:cNvSpPr/>
          <p:nvPr/>
        </p:nvSpPr>
        <p:spPr>
          <a:xfrm>
            <a:off x="18214016" y="1232295"/>
            <a:ext cx="1376797" cy="1140554"/>
          </a:xfrm>
          <a:custGeom>
            <a:avLst/>
            <a:gdLst/>
            <a:ahLst/>
            <a:cxnLst/>
            <a:rect l="l" t="t" r="r" b="b"/>
            <a:pathLst>
              <a:path w="1376797" h="1140554">
                <a:moveTo>
                  <a:pt x="0" y="0"/>
                </a:moveTo>
                <a:lnTo>
                  <a:pt x="1376796" y="0"/>
                </a:lnTo>
                <a:lnTo>
                  <a:pt x="1376796" y="1140554"/>
                </a:lnTo>
                <a:lnTo>
                  <a:pt x="0" y="1140554"/>
                </a:lnTo>
                <a:lnTo>
                  <a:pt x="0" y="0"/>
                </a:lnTo>
                <a:close/>
              </a:path>
            </a:pathLst>
          </a:custGeom>
          <a:blipFill>
            <a:blip r:embed="rId9"/>
            <a:stretch>
              <a:fillRect l="-73966"/>
            </a:stretch>
          </a:blipFill>
        </p:spPr>
        <p:txBody>
          <a:bodyPr/>
          <a:lstStyle/>
          <a:p>
            <a:endParaRPr lang="es-MX"/>
          </a:p>
        </p:txBody>
      </p:sp>
      <p:sp>
        <p:nvSpPr>
          <p:cNvPr id="12" name="Freeform 12"/>
          <p:cNvSpPr/>
          <p:nvPr/>
        </p:nvSpPr>
        <p:spPr>
          <a:xfrm>
            <a:off x="12758145" y="1302170"/>
            <a:ext cx="3080625" cy="755913"/>
          </a:xfrm>
          <a:custGeom>
            <a:avLst/>
            <a:gdLst/>
            <a:ahLst/>
            <a:cxnLst/>
            <a:rect l="l" t="t" r="r" b="b"/>
            <a:pathLst>
              <a:path w="3080625" h="755913">
                <a:moveTo>
                  <a:pt x="0" y="0"/>
                </a:moveTo>
                <a:lnTo>
                  <a:pt x="3080625" y="0"/>
                </a:lnTo>
                <a:lnTo>
                  <a:pt x="3080625" y="755912"/>
                </a:lnTo>
                <a:lnTo>
                  <a:pt x="0" y="755912"/>
                </a:lnTo>
                <a:lnTo>
                  <a:pt x="0" y="0"/>
                </a:lnTo>
                <a:close/>
              </a:path>
            </a:pathLst>
          </a:custGeom>
          <a:blipFill>
            <a:blip r:embed="rId10"/>
            <a:stretch>
              <a:fillRect l="-68862" t="-39211" r="-80581" b="-877362"/>
            </a:stretch>
          </a:blipFill>
        </p:spPr>
        <p:txBody>
          <a:bodyPr/>
          <a:lstStyle/>
          <a:p>
            <a:endParaRPr lang="es-MX"/>
          </a:p>
        </p:txBody>
      </p:sp>
      <p:grpSp>
        <p:nvGrpSpPr>
          <p:cNvPr id="13" name="Group 13"/>
          <p:cNvGrpSpPr/>
          <p:nvPr/>
        </p:nvGrpSpPr>
        <p:grpSpPr>
          <a:xfrm>
            <a:off x="1334258" y="5317394"/>
            <a:ext cx="2882141" cy="2684402"/>
            <a:chOff x="0" y="0"/>
            <a:chExt cx="812800" cy="812800"/>
          </a:xfrm>
        </p:grpSpPr>
        <p:sp>
          <p:nvSpPr>
            <p:cNvPr id="14" name="Freeform 14"/>
            <p:cNvSpPr/>
            <p:nvPr/>
          </p:nvSpPr>
          <p:spPr>
            <a:xfrm>
              <a:off x="0" y="0"/>
              <a:ext cx="812800" cy="812800"/>
            </a:xfrm>
            <a:custGeom>
              <a:avLst/>
              <a:gdLst/>
              <a:ahLst/>
              <a:cxnLst/>
              <a:rect l="l" t="t" r="r" b="b"/>
              <a:pathLst>
                <a:path w="812800" h="812800">
                  <a:moveTo>
                    <a:pt x="127000" y="0"/>
                  </a:moveTo>
                  <a:lnTo>
                    <a:pt x="685800" y="0"/>
                  </a:lnTo>
                  <a:cubicBezTo>
                    <a:pt x="755940" y="0"/>
                    <a:pt x="812800" y="56860"/>
                    <a:pt x="812800" y="127000"/>
                  </a:cubicBezTo>
                  <a:lnTo>
                    <a:pt x="812800" y="685800"/>
                  </a:lnTo>
                  <a:cubicBezTo>
                    <a:pt x="812800" y="755940"/>
                    <a:pt x="755940" y="812800"/>
                    <a:pt x="685800" y="812800"/>
                  </a:cubicBezTo>
                  <a:lnTo>
                    <a:pt x="127000" y="812800"/>
                  </a:lnTo>
                  <a:cubicBezTo>
                    <a:pt x="56860" y="812800"/>
                    <a:pt x="0" y="755940"/>
                    <a:pt x="0" y="685800"/>
                  </a:cubicBezTo>
                  <a:lnTo>
                    <a:pt x="0" y="127000"/>
                  </a:lnTo>
                  <a:cubicBezTo>
                    <a:pt x="0" y="56860"/>
                    <a:pt x="56860" y="0"/>
                    <a:pt x="127000" y="0"/>
                  </a:cubicBezTo>
                  <a:close/>
                </a:path>
              </a:pathLst>
            </a:custGeom>
            <a:solidFill>
              <a:srgbClr val="A6A6A6"/>
            </a:solidFill>
          </p:spPr>
          <p:txBody>
            <a:bodyPr/>
            <a:lstStyle/>
            <a:p>
              <a:endParaRPr lang="es-MX"/>
            </a:p>
          </p:txBody>
        </p:sp>
        <p:sp>
          <p:nvSpPr>
            <p:cNvPr id="15" name="TextBox 15"/>
            <p:cNvSpPr txBox="1"/>
            <p:nvPr/>
          </p:nvSpPr>
          <p:spPr>
            <a:xfrm>
              <a:off x="0" y="-57150"/>
              <a:ext cx="812800" cy="869950"/>
            </a:xfrm>
            <a:prstGeom prst="rect">
              <a:avLst/>
            </a:prstGeom>
          </p:spPr>
          <p:txBody>
            <a:bodyPr lIns="50800" tIns="50800" rIns="50800" bIns="50800" rtlCol="0" anchor="ctr"/>
            <a:lstStyle/>
            <a:p>
              <a:pPr algn="ctr">
                <a:lnSpc>
                  <a:spcPts val="4200"/>
                </a:lnSpc>
              </a:pPr>
              <a:r>
                <a:rPr lang="en-US" sz="3000" dirty="0">
                  <a:solidFill>
                    <a:srgbClr val="000000"/>
                  </a:solidFill>
                  <a:latin typeface="Open Sans"/>
                  <a:ea typeface="Open Sans"/>
                  <a:cs typeface="Open Sans"/>
                  <a:sym typeface="Open Sans"/>
                </a:rPr>
                <a:t>Logo</a:t>
              </a:r>
            </a:p>
            <a:p>
              <a:pPr algn="ctr">
                <a:lnSpc>
                  <a:spcPts val="4200"/>
                </a:lnSpc>
                <a:spcBef>
                  <a:spcPct val="0"/>
                </a:spcBef>
              </a:pPr>
              <a:r>
                <a:rPr lang="en-US" sz="3000" dirty="0">
                  <a:solidFill>
                    <a:srgbClr val="000000"/>
                  </a:solidFill>
                  <a:latin typeface="Open Sans"/>
                  <a:ea typeface="Open Sans"/>
                  <a:cs typeface="Open Sans"/>
                  <a:sym typeface="Open Sans"/>
                </a:rPr>
                <a:t> </a:t>
              </a:r>
              <a:r>
                <a:rPr lang="en-US" sz="3000" dirty="0" err="1">
                  <a:solidFill>
                    <a:srgbClr val="000000"/>
                  </a:solidFill>
                  <a:latin typeface="Open Sans"/>
                  <a:ea typeface="Open Sans"/>
                  <a:cs typeface="Open Sans"/>
                  <a:sym typeface="Open Sans"/>
                </a:rPr>
                <a:t>Institución</a:t>
              </a:r>
              <a:endParaRPr lang="en-US" sz="3000" dirty="0">
                <a:solidFill>
                  <a:srgbClr val="000000"/>
                </a:solidFill>
                <a:latin typeface="Open Sans"/>
                <a:ea typeface="Open Sans"/>
                <a:cs typeface="Open Sans"/>
                <a:sym typeface="Open Sans"/>
              </a:endParaRPr>
            </a:p>
          </p:txBody>
        </p:sp>
      </p:grpSp>
      <p:sp>
        <p:nvSpPr>
          <p:cNvPr id="16" name="TextBox 16"/>
          <p:cNvSpPr txBox="1"/>
          <p:nvPr/>
        </p:nvSpPr>
        <p:spPr>
          <a:xfrm>
            <a:off x="2164695" y="9811343"/>
            <a:ext cx="9614775" cy="3872600"/>
          </a:xfrm>
          <a:prstGeom prst="rect">
            <a:avLst/>
          </a:prstGeom>
        </p:spPr>
        <p:txBody>
          <a:bodyPr lIns="0" tIns="0" rIns="0" bIns="0" rtlCol="0" anchor="t">
            <a:spAutoFit/>
          </a:bodyPr>
          <a:lstStyle/>
          <a:p>
            <a:pPr algn="just">
              <a:lnSpc>
                <a:spcPts val="3899"/>
              </a:lnSpc>
            </a:pPr>
            <a:r>
              <a:rPr lang="en-US" sz="2785">
                <a:solidFill>
                  <a:srgbClr val="FFFFFF"/>
                </a:solidFill>
                <a:latin typeface="Clear Sans"/>
                <a:ea typeface="Clear Sans"/>
                <a:cs typeface="Clear Sans"/>
                <a:sym typeface="Clear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7" name="TextBox 17"/>
          <p:cNvSpPr txBox="1"/>
          <p:nvPr/>
        </p:nvSpPr>
        <p:spPr>
          <a:xfrm>
            <a:off x="4721434" y="5349531"/>
            <a:ext cx="6742506" cy="2652265"/>
          </a:xfrm>
          <a:prstGeom prst="rect">
            <a:avLst/>
          </a:prstGeom>
        </p:spPr>
        <p:txBody>
          <a:bodyPr lIns="0" tIns="0" rIns="0" bIns="0" rtlCol="0" anchor="t">
            <a:spAutoFit/>
          </a:bodyPr>
          <a:lstStyle/>
          <a:p>
            <a:pPr algn="l">
              <a:lnSpc>
                <a:spcPts val="4200"/>
              </a:lnSpc>
            </a:pPr>
            <a:r>
              <a:rPr lang="en-US" sz="3000" dirty="0">
                <a:solidFill>
                  <a:srgbClr val="000000"/>
                </a:solidFill>
                <a:latin typeface="Clear Sans"/>
                <a:ea typeface="Clear Sans"/>
                <a:cs typeface="Clear Sans"/>
                <a:sym typeface="Clear Sans"/>
              </a:rPr>
              <a:t>Autor 1</a:t>
            </a:r>
          </a:p>
          <a:p>
            <a:pPr algn="l">
              <a:lnSpc>
                <a:spcPts val="4200"/>
              </a:lnSpc>
            </a:pPr>
            <a:r>
              <a:rPr lang="en-US" sz="3000" dirty="0">
                <a:solidFill>
                  <a:srgbClr val="000000"/>
                </a:solidFill>
                <a:latin typeface="Clear Sans"/>
                <a:ea typeface="Clear Sans"/>
                <a:cs typeface="Clear Sans"/>
                <a:sym typeface="Clear Sans"/>
              </a:rPr>
              <a:t>Autor 2</a:t>
            </a:r>
          </a:p>
          <a:p>
            <a:pPr algn="l">
              <a:lnSpc>
                <a:spcPts val="4200"/>
              </a:lnSpc>
            </a:pPr>
            <a:r>
              <a:rPr lang="en-US" sz="3000" dirty="0">
                <a:solidFill>
                  <a:srgbClr val="000000"/>
                </a:solidFill>
                <a:latin typeface="Clear Sans"/>
                <a:ea typeface="Clear Sans"/>
                <a:cs typeface="Clear Sans"/>
                <a:sym typeface="Clear Sans"/>
              </a:rPr>
              <a:t>Tutor</a:t>
            </a:r>
          </a:p>
          <a:p>
            <a:pPr algn="l">
              <a:lnSpc>
                <a:spcPts val="4200"/>
              </a:lnSpc>
            </a:pPr>
            <a:r>
              <a:rPr lang="en-US" sz="3000" dirty="0" err="1">
                <a:solidFill>
                  <a:srgbClr val="000000"/>
                </a:solidFill>
                <a:latin typeface="Clear Sans"/>
                <a:ea typeface="Clear Sans"/>
                <a:cs typeface="Clear Sans"/>
                <a:sym typeface="Clear Sans"/>
              </a:rPr>
              <a:t>Institución</a:t>
            </a:r>
            <a:r>
              <a:rPr lang="en-US" sz="3000" dirty="0">
                <a:solidFill>
                  <a:srgbClr val="000000"/>
                </a:solidFill>
                <a:latin typeface="Clear Sans"/>
                <a:ea typeface="Clear Sans"/>
                <a:cs typeface="Clear Sans"/>
                <a:sym typeface="Clear Sans"/>
              </a:rPr>
              <a:t>:</a:t>
            </a:r>
          </a:p>
          <a:p>
            <a:pPr algn="l">
              <a:lnSpc>
                <a:spcPts val="4200"/>
              </a:lnSpc>
            </a:pPr>
            <a:r>
              <a:rPr lang="en-US" sz="3000" dirty="0" err="1">
                <a:solidFill>
                  <a:srgbClr val="000000"/>
                </a:solidFill>
                <a:latin typeface="Clear Sans"/>
                <a:ea typeface="Clear Sans"/>
                <a:cs typeface="Clear Sans"/>
                <a:sym typeface="Clear Sans"/>
              </a:rPr>
              <a:t>Categoría</a:t>
            </a:r>
            <a:r>
              <a:rPr lang="en-US" sz="3000" dirty="0">
                <a:solidFill>
                  <a:srgbClr val="000000"/>
                </a:solidFill>
                <a:latin typeface="Clear Sans"/>
                <a:ea typeface="Clear Sans"/>
                <a:cs typeface="Clear Sans"/>
                <a:sym typeface="Clear Sans"/>
              </a:rPr>
              <a:t>: </a:t>
            </a:r>
            <a:r>
              <a:rPr lang="en-US" sz="3000" dirty="0" err="1">
                <a:solidFill>
                  <a:srgbClr val="000000"/>
                </a:solidFill>
                <a:latin typeface="Clear Sans"/>
                <a:ea typeface="Clear Sans"/>
                <a:cs typeface="Clear Sans"/>
                <a:sym typeface="Clear Sans"/>
              </a:rPr>
              <a:t>Licenciatura</a:t>
            </a:r>
            <a:r>
              <a:rPr lang="en-US" sz="3000" dirty="0">
                <a:solidFill>
                  <a:srgbClr val="000000"/>
                </a:solidFill>
                <a:latin typeface="Clear Sans"/>
                <a:ea typeface="Clear Sans"/>
                <a:cs typeface="Clear Sans"/>
                <a:sym typeface="Clear Sans"/>
              </a:rPr>
              <a:t>/</a:t>
            </a:r>
            <a:r>
              <a:rPr lang="en-US" sz="3000" dirty="0" err="1">
                <a:solidFill>
                  <a:srgbClr val="000000"/>
                </a:solidFill>
                <a:latin typeface="Clear Sans"/>
                <a:ea typeface="Clear Sans"/>
                <a:cs typeface="Clear Sans"/>
                <a:sym typeface="Clear Sans"/>
              </a:rPr>
              <a:t>Posgrado</a:t>
            </a:r>
            <a:endParaRPr lang="en-US" sz="3000" dirty="0">
              <a:solidFill>
                <a:srgbClr val="000000"/>
              </a:solidFill>
              <a:latin typeface="Clear Sans"/>
              <a:ea typeface="Clear Sans"/>
              <a:cs typeface="Clear Sans"/>
              <a:sym typeface="Clear Sans"/>
            </a:endParaRPr>
          </a:p>
        </p:txBody>
      </p:sp>
      <p:sp>
        <p:nvSpPr>
          <p:cNvPr id="18" name="TextBox 18"/>
          <p:cNvSpPr txBox="1"/>
          <p:nvPr/>
        </p:nvSpPr>
        <p:spPr>
          <a:xfrm>
            <a:off x="13635976" y="27595437"/>
            <a:ext cx="10390567" cy="2275117"/>
          </a:xfrm>
          <a:prstGeom prst="rect">
            <a:avLst/>
          </a:prstGeom>
        </p:spPr>
        <p:txBody>
          <a:bodyPr lIns="0" tIns="0" rIns="0" bIns="0" rtlCol="0" anchor="t">
            <a:spAutoFit/>
          </a:bodyPr>
          <a:lstStyle/>
          <a:p>
            <a:pPr marL="508853" lvl="1" indent="-254426" algn="l">
              <a:lnSpc>
                <a:spcPts val="3063"/>
              </a:lnSpc>
              <a:buFont typeface="Arial"/>
              <a:buChar char="•"/>
            </a:pPr>
            <a:r>
              <a:rPr lang="en-US" sz="2356">
                <a:solidFill>
                  <a:srgbClr val="000000"/>
                </a:solidFill>
                <a:latin typeface="Clear Sans Light"/>
                <a:ea typeface="Clear Sans Light"/>
                <a:cs typeface="Clear Sans Light"/>
                <a:sym typeface="Clear Sans Light"/>
              </a:rPr>
              <a:t>Lorem ipsum dolor sit amet, consectetur adipiscing elit, sed do eiusmod tempor incididunt </a:t>
            </a:r>
          </a:p>
          <a:p>
            <a:pPr marL="508853" lvl="1" indent="-254426" algn="l">
              <a:lnSpc>
                <a:spcPts val="3063"/>
              </a:lnSpc>
              <a:buFont typeface="Arial"/>
              <a:buChar char="•"/>
            </a:pPr>
            <a:r>
              <a:rPr lang="en-US" sz="2356">
                <a:solidFill>
                  <a:srgbClr val="000000"/>
                </a:solidFill>
                <a:latin typeface="Clear Sans Light"/>
                <a:ea typeface="Clear Sans Light"/>
                <a:cs typeface="Clear Sans Light"/>
                <a:sym typeface="Clear Sans Light"/>
              </a:rPr>
              <a:t>Lorem ipsum dolor sit amet, consectetur adipiscing elit, sed do eiusmod tempor incididunt </a:t>
            </a:r>
          </a:p>
          <a:p>
            <a:pPr marL="508853" lvl="1" indent="-254426" algn="l">
              <a:lnSpc>
                <a:spcPts val="3063"/>
              </a:lnSpc>
              <a:buFont typeface="Arial"/>
              <a:buChar char="•"/>
            </a:pPr>
            <a:r>
              <a:rPr lang="en-US" sz="2356">
                <a:solidFill>
                  <a:srgbClr val="000000"/>
                </a:solidFill>
                <a:latin typeface="Clear Sans Light"/>
                <a:ea typeface="Clear Sans Light"/>
                <a:cs typeface="Clear Sans Light"/>
                <a:sym typeface="Clear Sans Light"/>
              </a:rPr>
              <a:t>Lorem ipsum dolor sit amet, consectetur adipiscing elit, sed do eiusmod tempor incididunt </a:t>
            </a:r>
          </a:p>
        </p:txBody>
      </p:sp>
      <p:sp>
        <p:nvSpPr>
          <p:cNvPr id="19" name="TextBox 19"/>
          <p:cNvSpPr txBox="1"/>
          <p:nvPr/>
        </p:nvSpPr>
        <p:spPr>
          <a:xfrm>
            <a:off x="2164695" y="8666611"/>
            <a:ext cx="8900419" cy="661670"/>
          </a:xfrm>
          <a:prstGeom prst="rect">
            <a:avLst/>
          </a:prstGeom>
        </p:spPr>
        <p:txBody>
          <a:bodyPr lIns="0" tIns="0" rIns="0" bIns="0" rtlCol="0" anchor="t">
            <a:spAutoFit/>
          </a:bodyPr>
          <a:lstStyle/>
          <a:p>
            <a:pPr marL="0" lvl="0" indent="0" algn="l">
              <a:lnSpc>
                <a:spcPts val="5439"/>
              </a:lnSpc>
              <a:spcBef>
                <a:spcPct val="0"/>
              </a:spcBef>
            </a:pPr>
            <a:r>
              <a:rPr lang="en-US" sz="3999" b="1" dirty="0" err="1">
                <a:solidFill>
                  <a:srgbClr val="FFFFFF"/>
                </a:solidFill>
                <a:highlight>
                  <a:srgbClr val="FF0000"/>
                </a:highlight>
                <a:latin typeface="Montserrat Bold"/>
                <a:ea typeface="Montserrat Bold"/>
                <a:cs typeface="Montserrat Bold"/>
                <a:sym typeface="Montserrat Bold"/>
              </a:rPr>
              <a:t>Planteamiento</a:t>
            </a:r>
            <a:endParaRPr lang="en-US" sz="3999" b="1" dirty="0">
              <a:solidFill>
                <a:srgbClr val="FFFFFF"/>
              </a:solidFill>
              <a:highlight>
                <a:srgbClr val="FF0000"/>
              </a:highlight>
              <a:latin typeface="Montserrat Bold"/>
              <a:ea typeface="Montserrat Bold"/>
              <a:cs typeface="Montserrat Bold"/>
              <a:sym typeface="Montserrat Bold"/>
            </a:endParaRPr>
          </a:p>
        </p:txBody>
      </p:sp>
      <p:sp>
        <p:nvSpPr>
          <p:cNvPr id="20" name="TextBox 20"/>
          <p:cNvSpPr txBox="1"/>
          <p:nvPr/>
        </p:nvSpPr>
        <p:spPr>
          <a:xfrm>
            <a:off x="2164695" y="14681528"/>
            <a:ext cx="8900419" cy="661670"/>
          </a:xfrm>
          <a:prstGeom prst="rect">
            <a:avLst/>
          </a:prstGeom>
        </p:spPr>
        <p:txBody>
          <a:bodyPr lIns="0" tIns="0" rIns="0" bIns="0" rtlCol="0" anchor="t">
            <a:spAutoFit/>
          </a:bodyPr>
          <a:lstStyle/>
          <a:p>
            <a:pPr marL="0" lvl="0" indent="0" algn="l">
              <a:lnSpc>
                <a:spcPts val="5439"/>
              </a:lnSpc>
              <a:spcBef>
                <a:spcPct val="0"/>
              </a:spcBef>
            </a:pPr>
            <a:r>
              <a:rPr lang="en-US" sz="3999" b="1" dirty="0" err="1">
                <a:solidFill>
                  <a:srgbClr val="FFFFFF"/>
                </a:solidFill>
                <a:highlight>
                  <a:srgbClr val="FF0000"/>
                </a:highlight>
                <a:latin typeface="Montserrat Bold"/>
                <a:ea typeface="Montserrat Bold"/>
                <a:cs typeface="Montserrat Bold"/>
                <a:sym typeface="Montserrat Bold"/>
              </a:rPr>
              <a:t>Objetivo</a:t>
            </a:r>
            <a:endParaRPr lang="en-US" sz="3999" b="1" dirty="0">
              <a:solidFill>
                <a:srgbClr val="FFFFFF"/>
              </a:solidFill>
              <a:highlight>
                <a:srgbClr val="FF0000"/>
              </a:highlight>
              <a:latin typeface="Montserrat Bold"/>
              <a:ea typeface="Montserrat Bold"/>
              <a:cs typeface="Montserrat Bold"/>
              <a:sym typeface="Montserrat Bold"/>
            </a:endParaRPr>
          </a:p>
        </p:txBody>
      </p:sp>
      <p:sp>
        <p:nvSpPr>
          <p:cNvPr id="21" name="TextBox 21"/>
          <p:cNvSpPr txBox="1"/>
          <p:nvPr/>
        </p:nvSpPr>
        <p:spPr>
          <a:xfrm>
            <a:off x="2164695" y="15828973"/>
            <a:ext cx="9614775" cy="3872600"/>
          </a:xfrm>
          <a:prstGeom prst="rect">
            <a:avLst/>
          </a:prstGeom>
        </p:spPr>
        <p:txBody>
          <a:bodyPr lIns="0" tIns="0" rIns="0" bIns="0" rtlCol="0" anchor="t">
            <a:spAutoFit/>
          </a:bodyPr>
          <a:lstStyle/>
          <a:p>
            <a:pPr algn="just">
              <a:lnSpc>
                <a:spcPts val="3899"/>
              </a:lnSpc>
            </a:pPr>
            <a:r>
              <a:rPr lang="en-US" sz="2785">
                <a:solidFill>
                  <a:srgbClr val="FFFFFF"/>
                </a:solidFill>
                <a:latin typeface="Clear Sans"/>
                <a:ea typeface="Clear Sans"/>
                <a:cs typeface="Clear Sans"/>
                <a:sym typeface="Clear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22" name="TextBox 22"/>
          <p:cNvSpPr txBox="1"/>
          <p:nvPr/>
        </p:nvSpPr>
        <p:spPr>
          <a:xfrm>
            <a:off x="2164695" y="20850181"/>
            <a:ext cx="8900419" cy="661670"/>
          </a:xfrm>
          <a:prstGeom prst="rect">
            <a:avLst/>
          </a:prstGeom>
        </p:spPr>
        <p:txBody>
          <a:bodyPr lIns="0" tIns="0" rIns="0" bIns="0" rtlCol="0" anchor="t">
            <a:spAutoFit/>
          </a:bodyPr>
          <a:lstStyle/>
          <a:p>
            <a:pPr marL="0" lvl="0" indent="0" algn="l">
              <a:lnSpc>
                <a:spcPts val="5439"/>
              </a:lnSpc>
              <a:spcBef>
                <a:spcPct val="0"/>
              </a:spcBef>
            </a:pPr>
            <a:r>
              <a:rPr lang="en-US" sz="3999" b="1" dirty="0" err="1">
                <a:solidFill>
                  <a:srgbClr val="FFFFFF"/>
                </a:solidFill>
                <a:highlight>
                  <a:srgbClr val="FF0000"/>
                </a:highlight>
                <a:latin typeface="Montserrat Bold"/>
                <a:ea typeface="Montserrat Bold"/>
                <a:cs typeface="Montserrat Bold"/>
                <a:sym typeface="Montserrat Bold"/>
              </a:rPr>
              <a:t>Metodología</a:t>
            </a:r>
            <a:endParaRPr lang="en-US" sz="3999" b="1" dirty="0">
              <a:solidFill>
                <a:srgbClr val="FFFFFF"/>
              </a:solidFill>
              <a:highlight>
                <a:srgbClr val="FF0000"/>
              </a:highlight>
              <a:latin typeface="Montserrat Bold"/>
              <a:ea typeface="Montserrat Bold"/>
              <a:cs typeface="Montserrat Bold"/>
              <a:sym typeface="Montserrat Bold"/>
            </a:endParaRPr>
          </a:p>
        </p:txBody>
      </p:sp>
      <p:sp>
        <p:nvSpPr>
          <p:cNvPr id="23" name="TextBox 23"/>
          <p:cNvSpPr txBox="1"/>
          <p:nvPr/>
        </p:nvSpPr>
        <p:spPr>
          <a:xfrm>
            <a:off x="2164695" y="22068218"/>
            <a:ext cx="9614775" cy="3872600"/>
          </a:xfrm>
          <a:prstGeom prst="rect">
            <a:avLst/>
          </a:prstGeom>
        </p:spPr>
        <p:txBody>
          <a:bodyPr lIns="0" tIns="0" rIns="0" bIns="0" rtlCol="0" anchor="t">
            <a:spAutoFit/>
          </a:bodyPr>
          <a:lstStyle/>
          <a:p>
            <a:pPr algn="just">
              <a:lnSpc>
                <a:spcPts val="3899"/>
              </a:lnSpc>
            </a:pPr>
            <a:r>
              <a:rPr lang="en-US" sz="2785">
                <a:solidFill>
                  <a:srgbClr val="FFFFFF"/>
                </a:solidFill>
                <a:latin typeface="Clear Sans"/>
                <a:ea typeface="Clear Sans"/>
                <a:cs typeface="Clear Sans"/>
                <a:sym typeface="Clear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24" name="TextBox 24"/>
          <p:cNvSpPr txBox="1"/>
          <p:nvPr/>
        </p:nvSpPr>
        <p:spPr>
          <a:xfrm>
            <a:off x="13779581" y="14077008"/>
            <a:ext cx="8900419" cy="661670"/>
          </a:xfrm>
          <a:prstGeom prst="rect">
            <a:avLst/>
          </a:prstGeom>
        </p:spPr>
        <p:txBody>
          <a:bodyPr lIns="0" tIns="0" rIns="0" bIns="0" rtlCol="0" anchor="t">
            <a:spAutoFit/>
          </a:bodyPr>
          <a:lstStyle/>
          <a:p>
            <a:pPr marL="0" lvl="0" indent="0" algn="l">
              <a:lnSpc>
                <a:spcPts val="5439"/>
              </a:lnSpc>
              <a:spcBef>
                <a:spcPct val="0"/>
              </a:spcBef>
            </a:pPr>
            <a:r>
              <a:rPr lang="en-US" sz="3999" b="1">
                <a:solidFill>
                  <a:srgbClr val="FFFFFF"/>
                </a:solidFill>
                <a:highlight>
                  <a:srgbClr val="FF0000"/>
                </a:highlight>
                <a:latin typeface="Montserrat Bold"/>
                <a:ea typeface="Montserrat Bold"/>
                <a:cs typeface="Montserrat Bold"/>
                <a:sym typeface="Montserrat Bold"/>
              </a:rPr>
              <a:t>Resultados</a:t>
            </a:r>
          </a:p>
        </p:txBody>
      </p:sp>
      <p:sp>
        <p:nvSpPr>
          <p:cNvPr id="25" name="TextBox 25"/>
          <p:cNvSpPr txBox="1"/>
          <p:nvPr/>
        </p:nvSpPr>
        <p:spPr>
          <a:xfrm>
            <a:off x="13805316" y="15170370"/>
            <a:ext cx="10120114" cy="3872600"/>
          </a:xfrm>
          <a:prstGeom prst="rect">
            <a:avLst/>
          </a:prstGeom>
        </p:spPr>
        <p:txBody>
          <a:bodyPr lIns="0" tIns="0" rIns="0" bIns="0" rtlCol="0" anchor="t">
            <a:spAutoFit/>
          </a:bodyPr>
          <a:lstStyle/>
          <a:p>
            <a:pPr algn="just">
              <a:lnSpc>
                <a:spcPts val="3899"/>
              </a:lnSpc>
            </a:pPr>
            <a:r>
              <a:rPr lang="en-US" sz="2785">
                <a:solidFill>
                  <a:srgbClr val="000000"/>
                </a:solidFill>
                <a:latin typeface="Clear Sans"/>
                <a:ea typeface="Clear Sans"/>
                <a:cs typeface="Clear Sans"/>
                <a:sym typeface="Clear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26" name="TextBox 26"/>
          <p:cNvSpPr txBox="1"/>
          <p:nvPr/>
        </p:nvSpPr>
        <p:spPr>
          <a:xfrm>
            <a:off x="13779581" y="19814495"/>
            <a:ext cx="8900419" cy="661670"/>
          </a:xfrm>
          <a:prstGeom prst="rect">
            <a:avLst/>
          </a:prstGeom>
        </p:spPr>
        <p:txBody>
          <a:bodyPr lIns="0" tIns="0" rIns="0" bIns="0" rtlCol="0" anchor="t">
            <a:spAutoFit/>
          </a:bodyPr>
          <a:lstStyle/>
          <a:p>
            <a:pPr marL="0" lvl="0" indent="0" algn="l">
              <a:lnSpc>
                <a:spcPts val="5439"/>
              </a:lnSpc>
              <a:spcBef>
                <a:spcPct val="0"/>
              </a:spcBef>
            </a:pPr>
            <a:r>
              <a:rPr lang="en-US" sz="3999" b="1" dirty="0" err="1">
                <a:solidFill>
                  <a:srgbClr val="FFFFFF"/>
                </a:solidFill>
                <a:highlight>
                  <a:srgbClr val="FF0000"/>
                </a:highlight>
                <a:latin typeface="Montserrat Bold"/>
                <a:ea typeface="Montserrat Bold"/>
                <a:cs typeface="Montserrat Bold"/>
                <a:sym typeface="Montserrat Bold"/>
              </a:rPr>
              <a:t>Conclusiones</a:t>
            </a:r>
            <a:endParaRPr lang="en-US" sz="3999" b="1" dirty="0">
              <a:solidFill>
                <a:srgbClr val="FFFFFF"/>
              </a:solidFill>
              <a:highlight>
                <a:srgbClr val="FF0000"/>
              </a:highlight>
              <a:latin typeface="Montserrat Bold"/>
              <a:ea typeface="Montserrat Bold"/>
              <a:cs typeface="Montserrat Bold"/>
              <a:sym typeface="Montserrat Bold"/>
            </a:endParaRPr>
          </a:p>
        </p:txBody>
      </p:sp>
      <p:sp>
        <p:nvSpPr>
          <p:cNvPr id="27" name="TextBox 27"/>
          <p:cNvSpPr txBox="1"/>
          <p:nvPr/>
        </p:nvSpPr>
        <p:spPr>
          <a:xfrm>
            <a:off x="13899420" y="21152441"/>
            <a:ext cx="10127123" cy="3872600"/>
          </a:xfrm>
          <a:prstGeom prst="rect">
            <a:avLst/>
          </a:prstGeom>
        </p:spPr>
        <p:txBody>
          <a:bodyPr lIns="0" tIns="0" rIns="0" bIns="0" rtlCol="0" anchor="t">
            <a:spAutoFit/>
          </a:bodyPr>
          <a:lstStyle/>
          <a:p>
            <a:pPr algn="just">
              <a:lnSpc>
                <a:spcPts val="3899"/>
              </a:lnSpc>
            </a:pPr>
            <a:r>
              <a:rPr lang="en-US" sz="2785">
                <a:solidFill>
                  <a:srgbClr val="000000"/>
                </a:solidFill>
                <a:latin typeface="Clear Sans"/>
                <a:ea typeface="Clear Sans"/>
                <a:cs typeface="Clear Sans"/>
                <a:sym typeface="Clear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28" name="TextBox 28"/>
          <p:cNvSpPr txBox="1"/>
          <p:nvPr/>
        </p:nvSpPr>
        <p:spPr>
          <a:xfrm>
            <a:off x="13805316" y="26686117"/>
            <a:ext cx="8900419" cy="661670"/>
          </a:xfrm>
          <a:prstGeom prst="rect">
            <a:avLst/>
          </a:prstGeom>
        </p:spPr>
        <p:txBody>
          <a:bodyPr lIns="0" tIns="0" rIns="0" bIns="0" rtlCol="0" anchor="t">
            <a:spAutoFit/>
          </a:bodyPr>
          <a:lstStyle/>
          <a:p>
            <a:pPr marL="0" lvl="0" indent="0" algn="l">
              <a:lnSpc>
                <a:spcPts val="5439"/>
              </a:lnSpc>
              <a:spcBef>
                <a:spcPct val="0"/>
              </a:spcBef>
            </a:pPr>
            <a:r>
              <a:rPr lang="en-US" sz="3999" b="1">
                <a:solidFill>
                  <a:srgbClr val="FFFFFF"/>
                </a:solidFill>
                <a:highlight>
                  <a:srgbClr val="FF0000"/>
                </a:highlight>
                <a:latin typeface="Montserrat Bold"/>
                <a:ea typeface="Montserrat Bold"/>
                <a:cs typeface="Montserrat Bold"/>
                <a:sym typeface="Montserrat Bold"/>
              </a:rPr>
              <a:t>Referencias</a:t>
            </a:r>
          </a:p>
        </p:txBody>
      </p:sp>
      <p:sp>
        <p:nvSpPr>
          <p:cNvPr id="29" name="TextBox 29"/>
          <p:cNvSpPr txBox="1"/>
          <p:nvPr/>
        </p:nvSpPr>
        <p:spPr>
          <a:xfrm>
            <a:off x="8613094" y="31146825"/>
            <a:ext cx="8290102" cy="1115695"/>
          </a:xfrm>
          <a:prstGeom prst="rect">
            <a:avLst/>
          </a:prstGeom>
        </p:spPr>
        <p:txBody>
          <a:bodyPr lIns="0" tIns="0" rIns="0" bIns="0" rtlCol="0" anchor="t">
            <a:spAutoFit/>
          </a:bodyPr>
          <a:lstStyle/>
          <a:p>
            <a:pPr algn="ctr">
              <a:lnSpc>
                <a:spcPts val="3359"/>
              </a:lnSpc>
            </a:pPr>
            <a:r>
              <a:rPr lang="en-US" sz="2399" b="1" spc="9">
                <a:solidFill>
                  <a:srgbClr val="3A3236"/>
                </a:solidFill>
                <a:latin typeface="Clear Sans Bold"/>
                <a:ea typeface="Clear Sans Bold"/>
                <a:cs typeface="Clear Sans Bold"/>
                <a:sym typeface="Clear Sans Bold"/>
              </a:rPr>
              <a:t>23 y 24 de octubre de 2025</a:t>
            </a:r>
          </a:p>
          <a:p>
            <a:pPr algn="ctr">
              <a:lnSpc>
                <a:spcPts val="2799"/>
              </a:lnSpc>
            </a:pPr>
            <a:r>
              <a:rPr lang="en-US" sz="1999" spc="7">
                <a:solidFill>
                  <a:srgbClr val="3A3236"/>
                </a:solidFill>
                <a:latin typeface="Clear Sans"/>
                <a:ea typeface="Clear Sans"/>
                <a:cs typeface="Clear Sans"/>
                <a:sym typeface="Clear Sans"/>
              </a:rPr>
              <a:t>XV Congreso Internacional de Innovación Financiera FIMEF 2025</a:t>
            </a:r>
          </a:p>
          <a:p>
            <a:pPr algn="ctr">
              <a:lnSpc>
                <a:spcPts val="2799"/>
              </a:lnSpc>
            </a:pPr>
            <a:endParaRPr lang="en-US" sz="1999" spc="7">
              <a:solidFill>
                <a:srgbClr val="3A3236"/>
              </a:solidFill>
              <a:latin typeface="Clear Sans"/>
              <a:ea typeface="Clear Sans"/>
              <a:cs typeface="Clear Sans"/>
              <a:sym typeface="Clear Sans"/>
            </a:endParaRPr>
          </a:p>
        </p:txBody>
      </p:sp>
      <p:sp>
        <p:nvSpPr>
          <p:cNvPr id="30" name="AutoShape 30"/>
          <p:cNvSpPr/>
          <p:nvPr/>
        </p:nvSpPr>
        <p:spPr>
          <a:xfrm>
            <a:off x="1575271" y="30889650"/>
            <a:ext cx="22350158" cy="0"/>
          </a:xfrm>
          <a:prstGeom prst="line">
            <a:avLst/>
          </a:prstGeom>
          <a:ln w="76200" cap="flat">
            <a:solidFill>
              <a:srgbClr val="FF3131"/>
            </a:solidFill>
            <a:prstDash val="solid"/>
            <a:headEnd type="none" w="sm" len="sm"/>
            <a:tailEnd type="none" w="sm" len="sm"/>
          </a:ln>
        </p:spPr>
        <p:txBody>
          <a:bodyPr/>
          <a:lstStyle/>
          <a:p>
            <a:endParaRPr lang="es-MX"/>
          </a:p>
        </p:txBody>
      </p:sp>
      <p:sp>
        <p:nvSpPr>
          <p:cNvPr id="31" name="TextBox 31"/>
          <p:cNvSpPr txBox="1"/>
          <p:nvPr/>
        </p:nvSpPr>
        <p:spPr>
          <a:xfrm>
            <a:off x="1611566" y="3693699"/>
            <a:ext cx="8900419" cy="692497"/>
          </a:xfrm>
          <a:prstGeom prst="rect">
            <a:avLst/>
          </a:prstGeom>
        </p:spPr>
        <p:txBody>
          <a:bodyPr lIns="0" tIns="0" rIns="0" bIns="0" rtlCol="0" anchor="t">
            <a:spAutoFit/>
          </a:bodyPr>
          <a:lstStyle/>
          <a:p>
            <a:pPr marL="0" lvl="0" indent="0" algn="l">
              <a:lnSpc>
                <a:spcPts val="5439"/>
              </a:lnSpc>
              <a:spcBef>
                <a:spcPct val="0"/>
              </a:spcBef>
            </a:pPr>
            <a:r>
              <a:rPr lang="en-US" sz="5400" b="1" dirty="0" err="1">
                <a:solidFill>
                  <a:srgbClr val="FFFFFF"/>
                </a:solidFill>
                <a:highlight>
                  <a:srgbClr val="FF0000"/>
                </a:highlight>
                <a:latin typeface="Montserrat Bold"/>
                <a:ea typeface="Montserrat Bold"/>
                <a:cs typeface="Montserrat Bold"/>
                <a:sym typeface="Montserrat Bold"/>
              </a:rPr>
              <a:t>Título</a:t>
            </a:r>
            <a:endParaRPr lang="en-US" sz="5400" b="1" dirty="0">
              <a:solidFill>
                <a:srgbClr val="FFFFFF"/>
              </a:solidFill>
              <a:highlight>
                <a:srgbClr val="FF0000"/>
              </a:highlight>
              <a:latin typeface="Montserrat Bold"/>
              <a:ea typeface="Montserrat Bold"/>
              <a:cs typeface="Montserrat Bold"/>
              <a:sym typeface="Montserrat Bold"/>
            </a:endParaRPr>
          </a:p>
        </p:txBody>
      </p:sp>
      <p:sp>
        <p:nvSpPr>
          <p:cNvPr id="32" name="TextBox 25">
            <a:extLst>
              <a:ext uri="{FF2B5EF4-FFF2-40B4-BE49-F238E27FC236}">
                <a16:creationId xmlns:a16="http://schemas.microsoft.com/office/drawing/2014/main" id="{BDD40A46-5B85-7250-5329-B77C359B9B75}"/>
              </a:ext>
            </a:extLst>
          </p:cNvPr>
          <p:cNvSpPr txBox="1"/>
          <p:nvPr/>
        </p:nvSpPr>
        <p:spPr>
          <a:xfrm>
            <a:off x="15695002" y="10620007"/>
            <a:ext cx="6274539" cy="1462516"/>
          </a:xfrm>
          <a:prstGeom prst="rect">
            <a:avLst/>
          </a:prstGeom>
        </p:spPr>
        <p:txBody>
          <a:bodyPr wrap="square" lIns="0" tIns="0" rIns="0" bIns="0" rtlCol="0" anchor="t">
            <a:spAutoFit/>
          </a:bodyPr>
          <a:lstStyle/>
          <a:p>
            <a:pPr algn="just">
              <a:lnSpc>
                <a:spcPts val="3899"/>
              </a:lnSpc>
            </a:pPr>
            <a:r>
              <a:rPr lang="es-MX" sz="2785" b="1" noProof="0" dirty="0">
                <a:solidFill>
                  <a:srgbClr val="000000"/>
                </a:solidFill>
                <a:highlight>
                  <a:srgbClr val="FFFF00"/>
                </a:highlight>
                <a:latin typeface="Clear Sans"/>
                <a:ea typeface="Clear Sans"/>
                <a:cs typeface="Clear Sans"/>
                <a:sym typeface="Clear Sans"/>
              </a:rPr>
              <a:t>Imagen de referencia, favor de incluir una imagen o gráfica alusiva a la investigación.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483</Words>
  <Application>Microsoft Office PowerPoint</Application>
  <PresentationFormat>Personalizado</PresentationFormat>
  <Paragraphs>25</Paragraphs>
  <Slides>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vt:i4>
      </vt:variant>
    </vt:vector>
  </HeadingPairs>
  <TitlesOfParts>
    <vt:vector size="9" baseType="lpstr">
      <vt:lpstr>Montserrat Bold</vt:lpstr>
      <vt:lpstr>Calibri</vt:lpstr>
      <vt:lpstr>Clear Sans</vt:lpstr>
      <vt:lpstr>Clear Sans Light</vt:lpstr>
      <vt:lpstr>Arial</vt:lpstr>
      <vt:lpstr>Open Sans</vt:lpstr>
      <vt:lpstr>Clear Sans Bold</vt:lpstr>
      <vt:lpstr>Office Theme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 Carteles Congreso FIMEF 2025</dc:title>
  <cp:lastModifiedBy>Remef IMEF</cp:lastModifiedBy>
  <cp:revision>4</cp:revision>
  <dcterms:created xsi:type="dcterms:W3CDTF">2006-08-16T00:00:00Z</dcterms:created>
  <dcterms:modified xsi:type="dcterms:W3CDTF">2025-06-24T01:20:41Z</dcterms:modified>
  <dc:identifier>DAGlgIk9tCA</dc:identifier>
</cp:coreProperties>
</file>